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Nunito"/>
      <p:regular r:id="rId14"/>
      <p:bold r:id="rId15"/>
      <p:italic r:id="rId16"/>
      <p:boldItalic r:id="rId17"/>
    </p:embeddedFont>
    <p:embeddedFont>
      <p:font typeface="Bebas Neue"/>
      <p:regular r:id="rId18"/>
    </p:embeddedFont>
    <p:embeddedFont>
      <p:font typeface="IBM Plex Mon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04">
          <p15:clr>
            <a:srgbClr val="747775"/>
          </p15:clr>
        </p15:guide>
        <p15:guide id="2" pos="395">
          <p15:clr>
            <a:srgbClr val="747775"/>
          </p15:clr>
        </p15:guide>
        <p15:guide id="3" pos="2880">
          <p15:clr>
            <a:srgbClr val="747775"/>
          </p15:clr>
        </p15:guide>
        <p15:guide id="4" pos="2304">
          <p15:clr>
            <a:srgbClr val="747775"/>
          </p15:clr>
        </p15:guide>
        <p15:guide id="5" pos="3456">
          <p15:clr>
            <a:srgbClr val="747775"/>
          </p15:clr>
        </p15:guide>
        <p15:guide id="6" pos="5372">
          <p15:clr>
            <a:srgbClr val="747775"/>
          </p15:clr>
        </p15:guide>
        <p15:guide id="7" orient="horz" pos="2879">
          <p15:clr>
            <a:srgbClr val="747775"/>
          </p15:clr>
        </p15:guide>
      </p15:sldGuideLst>
    </p:ext>
    <p:ext uri="GoogleSlidesCustomDataVersion2">
      <go:slidesCustomData xmlns:go="http://customooxmlschemas.google.com/" r:id="rId23" roundtripDataSignature="AMtx7mgHaRQfiMUvyR0C2eOhF+rgfGp2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04" orient="horz"/>
        <p:guide pos="395"/>
        <p:guide pos="2880"/>
        <p:guide pos="2304"/>
        <p:guide pos="3456"/>
        <p:guide pos="5372"/>
        <p:guide pos="287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Mono-bold.fntdata"/><Relationship Id="rId22" Type="http://schemas.openxmlformats.org/officeDocument/2006/relationships/font" Target="fonts/IBMPlexMono-boldItalic.fntdata"/><Relationship Id="rId21" Type="http://schemas.openxmlformats.org/officeDocument/2006/relationships/font" Target="fonts/IBMPlexMono-italic.fntdata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19" Type="http://schemas.openxmlformats.org/officeDocument/2006/relationships/font" Target="fonts/IBMPlexMono-regular.fntdata"/><Relationship Id="rId18" Type="http://schemas.openxmlformats.org/officeDocument/2006/relationships/font" Target="fonts/Bebas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1" name="Google Shape;3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81f59b0e6b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8" name="Google Shape;308;g381f59b0e6b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5" name="Google Shape;34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81f59b0e6b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5" name="Google Shape;385;g381f59b0e6b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81f59b0e6b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6" name="Google Shape;426;g381f59b0e6b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81f59b0e6b_0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7" name="Google Shape;467;g381f59b0e6b_0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81f59b0e6b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81f59b0e6b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22.png"/><Relationship Id="rId13" Type="http://schemas.openxmlformats.org/officeDocument/2006/relationships/image" Target="../media/image13.png"/><Relationship Id="rId1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9.png"/><Relationship Id="rId15" Type="http://schemas.openxmlformats.org/officeDocument/2006/relationships/image" Target="../media/image4.png"/><Relationship Id="rId14" Type="http://schemas.openxmlformats.org/officeDocument/2006/relationships/image" Target="../media/image21.png"/><Relationship Id="rId17" Type="http://schemas.openxmlformats.org/officeDocument/2006/relationships/image" Target="../media/image8.png"/><Relationship Id="rId16" Type="http://schemas.openxmlformats.org/officeDocument/2006/relationships/image" Target="../media/image11.png"/><Relationship Id="rId5" Type="http://schemas.openxmlformats.org/officeDocument/2006/relationships/image" Target="../media/image27.png"/><Relationship Id="rId6" Type="http://schemas.openxmlformats.org/officeDocument/2006/relationships/image" Target="../media/image5.png"/><Relationship Id="rId7" Type="http://schemas.openxmlformats.org/officeDocument/2006/relationships/image" Target="../media/image23.png"/><Relationship Id="rId8" Type="http://schemas.openxmlformats.org/officeDocument/2006/relationships/image" Target="../media/image1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3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3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Google Shape;5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3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gindia">
  <p:cSld name="Begindia">
    <p:bg>
      <p:bgPr>
        <a:solidFill>
          <a:srgbClr val="333333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834" y="1390718"/>
            <a:ext cx="1817090" cy="24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gindia_wit">
  <p:cSld name="Begindia_wit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17934" y="1378913"/>
            <a:ext cx="1908130" cy="258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dia">
  <p:cSld name="Inhouddia">
    <p:bg>
      <p:bgPr>
        <a:solidFill>
          <a:srgbClr val="333333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1"/>
          <p:cNvSpPr txBox="1"/>
          <p:nvPr>
            <p:ph idx="1" type="subTitle"/>
          </p:nvPr>
        </p:nvSpPr>
        <p:spPr>
          <a:xfrm>
            <a:off x="3855720" y="1367989"/>
            <a:ext cx="4659600" cy="24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BM Plex Mono"/>
              <a:buAutoNum type="arabicPeriod"/>
              <a:defRPr sz="1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4" name="Google Shape;64;p4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4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4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67" name="Google Shape;67;p41"/>
          <p:cNvSpPr txBox="1"/>
          <p:nvPr>
            <p:ph type="title"/>
          </p:nvPr>
        </p:nvSpPr>
        <p:spPr>
          <a:xfrm>
            <a:off x="628650" y="913274"/>
            <a:ext cx="23046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6200"/>
              <a:buFont typeface="Bebas Neue"/>
              <a:buNone/>
              <a:defRPr sz="6200">
                <a:solidFill>
                  <a:srgbClr val="54FBA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68" name="Google Shape;68;p41"/>
          <p:cNvCxnSpPr/>
          <p:nvPr/>
        </p:nvCxnSpPr>
        <p:spPr>
          <a:xfrm>
            <a:off x="628650" y="661391"/>
            <a:ext cx="2741100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 met afbeelding achtergrond">
  <p:cSld name="Dia met afbeelding achtergrond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2"/>
          <p:cNvSpPr txBox="1"/>
          <p:nvPr>
            <p:ph idx="1" type="body"/>
          </p:nvPr>
        </p:nvSpPr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4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4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4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74" name="Google Shape;74;p42"/>
          <p:cNvCxnSpPr/>
          <p:nvPr/>
        </p:nvCxnSpPr>
        <p:spPr>
          <a:xfrm>
            <a:off x="631410" y="690559"/>
            <a:ext cx="2741100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" name="Google Shape;75;p42"/>
          <p:cNvSpPr txBox="1"/>
          <p:nvPr>
            <p:ph type="title"/>
          </p:nvPr>
        </p:nvSpPr>
        <p:spPr>
          <a:xfrm>
            <a:off x="628650" y="832899"/>
            <a:ext cx="2741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3000"/>
              <a:buFont typeface="Bebas Neue"/>
              <a:buNone/>
              <a:defRPr sz="3000">
                <a:solidFill>
                  <a:srgbClr val="54FBA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42"/>
          <p:cNvSpPr txBox="1"/>
          <p:nvPr>
            <p:ph idx="2" type="body"/>
          </p:nvPr>
        </p:nvSpPr>
        <p:spPr>
          <a:xfrm>
            <a:off x="628651" y="1998578"/>
            <a:ext cx="2741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54FBA9"/>
              </a:buClr>
              <a:buSzPts val="1500"/>
              <a:buNone/>
              <a:defRPr sz="1500">
                <a:solidFill>
                  <a:srgbClr val="54FBA9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Data">
  <p:cSld name="Big Data">
    <p:bg>
      <p:bgPr>
        <a:solidFill>
          <a:srgbClr val="333333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Google Shape;78;p43"/>
          <p:cNvCxnSpPr/>
          <p:nvPr/>
        </p:nvCxnSpPr>
        <p:spPr>
          <a:xfrm>
            <a:off x="5886450" y="1280519"/>
            <a:ext cx="2299500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" name="Google Shape;79;p43"/>
          <p:cNvSpPr txBox="1"/>
          <p:nvPr>
            <p:ph type="title"/>
          </p:nvPr>
        </p:nvSpPr>
        <p:spPr>
          <a:xfrm>
            <a:off x="5886450" y="1418927"/>
            <a:ext cx="2299500" cy="26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3000"/>
              <a:buFont typeface="Bebas Neue"/>
              <a:buNone/>
              <a:defRPr sz="3000">
                <a:solidFill>
                  <a:srgbClr val="54FBA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43"/>
          <p:cNvSpPr/>
          <p:nvPr/>
        </p:nvSpPr>
        <p:spPr>
          <a:xfrm>
            <a:off x="2714838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3"/>
          <p:cNvSpPr/>
          <p:nvPr/>
        </p:nvSpPr>
        <p:spPr>
          <a:xfrm>
            <a:off x="3222407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3"/>
          <p:cNvSpPr/>
          <p:nvPr/>
        </p:nvSpPr>
        <p:spPr>
          <a:xfrm>
            <a:off x="3729977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43"/>
          <p:cNvSpPr/>
          <p:nvPr/>
        </p:nvSpPr>
        <p:spPr>
          <a:xfrm>
            <a:off x="2714838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3"/>
          <p:cNvSpPr/>
          <p:nvPr/>
        </p:nvSpPr>
        <p:spPr>
          <a:xfrm>
            <a:off x="3222407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43"/>
          <p:cNvSpPr/>
          <p:nvPr/>
        </p:nvSpPr>
        <p:spPr>
          <a:xfrm>
            <a:off x="3729977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3"/>
          <p:cNvSpPr/>
          <p:nvPr/>
        </p:nvSpPr>
        <p:spPr>
          <a:xfrm>
            <a:off x="2714838" y="236419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3"/>
          <p:cNvSpPr/>
          <p:nvPr/>
        </p:nvSpPr>
        <p:spPr>
          <a:xfrm>
            <a:off x="3222407" y="235741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3"/>
          <p:cNvSpPr/>
          <p:nvPr/>
        </p:nvSpPr>
        <p:spPr>
          <a:xfrm>
            <a:off x="3729977" y="235741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3"/>
          <p:cNvSpPr/>
          <p:nvPr/>
        </p:nvSpPr>
        <p:spPr>
          <a:xfrm>
            <a:off x="2714838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43"/>
          <p:cNvSpPr/>
          <p:nvPr/>
        </p:nvSpPr>
        <p:spPr>
          <a:xfrm>
            <a:off x="3222407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3"/>
          <p:cNvSpPr/>
          <p:nvPr/>
        </p:nvSpPr>
        <p:spPr>
          <a:xfrm>
            <a:off x="3739661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3"/>
          <p:cNvSpPr/>
          <p:nvPr/>
        </p:nvSpPr>
        <p:spPr>
          <a:xfrm>
            <a:off x="2714838" y="340645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3"/>
          <p:cNvSpPr/>
          <p:nvPr/>
        </p:nvSpPr>
        <p:spPr>
          <a:xfrm>
            <a:off x="3222406" y="3429698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3"/>
          <p:cNvSpPr/>
          <p:nvPr/>
        </p:nvSpPr>
        <p:spPr>
          <a:xfrm>
            <a:off x="3739661" y="3399670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3"/>
          <p:cNvSpPr/>
          <p:nvPr/>
        </p:nvSpPr>
        <p:spPr>
          <a:xfrm>
            <a:off x="1192130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3"/>
          <p:cNvSpPr/>
          <p:nvPr/>
        </p:nvSpPr>
        <p:spPr>
          <a:xfrm>
            <a:off x="1699699" y="132193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3"/>
          <p:cNvSpPr/>
          <p:nvPr/>
        </p:nvSpPr>
        <p:spPr>
          <a:xfrm>
            <a:off x="2207268" y="132193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3"/>
          <p:cNvSpPr/>
          <p:nvPr/>
        </p:nvSpPr>
        <p:spPr>
          <a:xfrm>
            <a:off x="1192130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3"/>
          <p:cNvSpPr/>
          <p:nvPr/>
        </p:nvSpPr>
        <p:spPr>
          <a:xfrm>
            <a:off x="1699699" y="184306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3"/>
          <p:cNvSpPr/>
          <p:nvPr/>
        </p:nvSpPr>
        <p:spPr>
          <a:xfrm>
            <a:off x="2207268" y="184306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3"/>
          <p:cNvSpPr/>
          <p:nvPr/>
        </p:nvSpPr>
        <p:spPr>
          <a:xfrm>
            <a:off x="1192130" y="236419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3"/>
          <p:cNvSpPr/>
          <p:nvPr/>
        </p:nvSpPr>
        <p:spPr>
          <a:xfrm>
            <a:off x="1699698" y="235741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3"/>
          <p:cNvSpPr/>
          <p:nvPr/>
        </p:nvSpPr>
        <p:spPr>
          <a:xfrm>
            <a:off x="2207268" y="2357410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3"/>
          <p:cNvSpPr/>
          <p:nvPr/>
        </p:nvSpPr>
        <p:spPr>
          <a:xfrm>
            <a:off x="1192874" y="3399669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able">
  <p:cSld name="Findable">
    <p:bg>
      <p:bgPr>
        <a:solidFill>
          <a:srgbClr val="333333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44"/>
          <p:cNvCxnSpPr/>
          <p:nvPr/>
        </p:nvCxnSpPr>
        <p:spPr>
          <a:xfrm>
            <a:off x="5886450" y="1280519"/>
            <a:ext cx="2299500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7" name="Google Shape;107;p44"/>
          <p:cNvSpPr txBox="1"/>
          <p:nvPr>
            <p:ph type="title"/>
          </p:nvPr>
        </p:nvSpPr>
        <p:spPr>
          <a:xfrm>
            <a:off x="5886450" y="1418927"/>
            <a:ext cx="2299500" cy="26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3000"/>
              <a:buFont typeface="Bebas Neue"/>
              <a:buNone/>
              <a:defRPr sz="3000">
                <a:solidFill>
                  <a:srgbClr val="54FBA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" name="Google Shape;108;p44"/>
          <p:cNvSpPr/>
          <p:nvPr/>
        </p:nvSpPr>
        <p:spPr>
          <a:xfrm>
            <a:off x="1172761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4"/>
          <p:cNvSpPr/>
          <p:nvPr/>
        </p:nvSpPr>
        <p:spPr>
          <a:xfrm>
            <a:off x="1680330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4"/>
          <p:cNvSpPr/>
          <p:nvPr/>
        </p:nvSpPr>
        <p:spPr>
          <a:xfrm>
            <a:off x="2187899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4"/>
          <p:cNvSpPr/>
          <p:nvPr/>
        </p:nvSpPr>
        <p:spPr>
          <a:xfrm>
            <a:off x="1172761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4"/>
          <p:cNvSpPr/>
          <p:nvPr/>
        </p:nvSpPr>
        <p:spPr>
          <a:xfrm>
            <a:off x="1680330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4"/>
          <p:cNvSpPr/>
          <p:nvPr/>
        </p:nvSpPr>
        <p:spPr>
          <a:xfrm>
            <a:off x="1172761" y="236419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4"/>
          <p:cNvSpPr/>
          <p:nvPr/>
        </p:nvSpPr>
        <p:spPr>
          <a:xfrm>
            <a:off x="1680329" y="235741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4"/>
          <p:cNvSpPr/>
          <p:nvPr/>
        </p:nvSpPr>
        <p:spPr>
          <a:xfrm>
            <a:off x="1172761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4"/>
          <p:cNvSpPr/>
          <p:nvPr/>
        </p:nvSpPr>
        <p:spPr>
          <a:xfrm>
            <a:off x="1680329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4"/>
          <p:cNvSpPr/>
          <p:nvPr/>
        </p:nvSpPr>
        <p:spPr>
          <a:xfrm>
            <a:off x="2197584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4"/>
          <p:cNvSpPr/>
          <p:nvPr/>
        </p:nvSpPr>
        <p:spPr>
          <a:xfrm>
            <a:off x="1172761" y="3406451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4"/>
          <p:cNvSpPr/>
          <p:nvPr/>
        </p:nvSpPr>
        <p:spPr>
          <a:xfrm>
            <a:off x="1680329" y="341990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4"/>
          <p:cNvSpPr/>
          <p:nvPr/>
        </p:nvSpPr>
        <p:spPr>
          <a:xfrm>
            <a:off x="2197584" y="342110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4"/>
          <p:cNvSpPr/>
          <p:nvPr/>
        </p:nvSpPr>
        <p:spPr>
          <a:xfrm>
            <a:off x="2714838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4"/>
          <p:cNvSpPr/>
          <p:nvPr/>
        </p:nvSpPr>
        <p:spPr>
          <a:xfrm>
            <a:off x="3222407" y="1321934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4"/>
          <p:cNvSpPr/>
          <p:nvPr/>
        </p:nvSpPr>
        <p:spPr>
          <a:xfrm>
            <a:off x="3729977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4"/>
          <p:cNvSpPr/>
          <p:nvPr/>
        </p:nvSpPr>
        <p:spPr>
          <a:xfrm>
            <a:off x="2714838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4"/>
          <p:cNvSpPr/>
          <p:nvPr/>
        </p:nvSpPr>
        <p:spPr>
          <a:xfrm>
            <a:off x="3222407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4"/>
          <p:cNvSpPr/>
          <p:nvPr/>
        </p:nvSpPr>
        <p:spPr>
          <a:xfrm>
            <a:off x="3729977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4"/>
          <p:cNvSpPr/>
          <p:nvPr/>
        </p:nvSpPr>
        <p:spPr>
          <a:xfrm>
            <a:off x="2714838" y="236419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4"/>
          <p:cNvSpPr/>
          <p:nvPr/>
        </p:nvSpPr>
        <p:spPr>
          <a:xfrm>
            <a:off x="3222407" y="235741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4"/>
          <p:cNvSpPr/>
          <p:nvPr/>
        </p:nvSpPr>
        <p:spPr>
          <a:xfrm>
            <a:off x="3729977" y="235741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4"/>
          <p:cNvSpPr/>
          <p:nvPr/>
        </p:nvSpPr>
        <p:spPr>
          <a:xfrm>
            <a:off x="2714838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4"/>
          <p:cNvSpPr/>
          <p:nvPr/>
        </p:nvSpPr>
        <p:spPr>
          <a:xfrm>
            <a:off x="3222407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4"/>
          <p:cNvSpPr/>
          <p:nvPr/>
        </p:nvSpPr>
        <p:spPr>
          <a:xfrm>
            <a:off x="3739661" y="2885322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4"/>
          <p:cNvSpPr/>
          <p:nvPr/>
        </p:nvSpPr>
        <p:spPr>
          <a:xfrm>
            <a:off x="2714838" y="342788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4"/>
          <p:cNvSpPr/>
          <p:nvPr/>
        </p:nvSpPr>
        <p:spPr>
          <a:xfrm>
            <a:off x="3222406" y="3422078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4"/>
          <p:cNvSpPr/>
          <p:nvPr/>
        </p:nvSpPr>
        <p:spPr>
          <a:xfrm>
            <a:off x="3739661" y="342110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4"/>
          <p:cNvSpPr/>
          <p:nvPr/>
        </p:nvSpPr>
        <p:spPr>
          <a:xfrm>
            <a:off x="2197584" y="185771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4"/>
          <p:cNvSpPr/>
          <p:nvPr/>
        </p:nvSpPr>
        <p:spPr>
          <a:xfrm>
            <a:off x="2200196" y="2360785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dia">
  <p:cSld name="Tabeldia">
    <p:bg>
      <p:bgPr>
        <a:solidFill>
          <a:srgbClr val="333333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5"/>
          <p:cNvSpPr txBox="1"/>
          <p:nvPr>
            <p:ph idx="1" type="body"/>
          </p:nvPr>
        </p:nvSpPr>
        <p:spPr>
          <a:xfrm>
            <a:off x="3849329" y="661391"/>
            <a:ext cx="4665900" cy="3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4FBA9"/>
              </a:buClr>
              <a:buSzPts val="1200"/>
              <a:buChar char="●"/>
              <a:defRPr sz="1200">
                <a:solidFill>
                  <a:srgbClr val="54FBA9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FBA9"/>
              </a:buClr>
              <a:buSzPts val="1200"/>
              <a:buChar char="○"/>
              <a:defRPr sz="1200">
                <a:solidFill>
                  <a:srgbClr val="54FBA9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FBA9"/>
              </a:buClr>
              <a:buSzPts val="1200"/>
              <a:buChar char="■"/>
              <a:defRPr sz="1200">
                <a:solidFill>
                  <a:srgbClr val="54FBA9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FBA9"/>
              </a:buClr>
              <a:buSzPts val="1200"/>
              <a:buChar char="●"/>
              <a:defRPr sz="1200">
                <a:solidFill>
                  <a:srgbClr val="54FBA9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FBA9"/>
              </a:buClr>
              <a:buSzPts val="1200"/>
              <a:buChar char="○"/>
              <a:defRPr sz="1200">
                <a:solidFill>
                  <a:srgbClr val="54FBA9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40" name="Google Shape;140;p4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4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4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43" name="Google Shape;143;p45"/>
          <p:cNvSpPr txBox="1"/>
          <p:nvPr>
            <p:ph type="title"/>
          </p:nvPr>
        </p:nvSpPr>
        <p:spPr>
          <a:xfrm>
            <a:off x="628650" y="832899"/>
            <a:ext cx="27411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3000"/>
              <a:buFont typeface="Bebas Neue"/>
              <a:buNone/>
              <a:defRPr sz="3000">
                <a:solidFill>
                  <a:srgbClr val="54FBA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4" name="Google Shape;144;p45"/>
          <p:cNvSpPr txBox="1"/>
          <p:nvPr>
            <p:ph idx="2" type="body"/>
          </p:nvPr>
        </p:nvSpPr>
        <p:spPr>
          <a:xfrm>
            <a:off x="628650" y="1484562"/>
            <a:ext cx="27411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54FBA9"/>
              </a:buClr>
              <a:buSzPts val="1500"/>
              <a:buNone/>
              <a:defRPr sz="1500">
                <a:solidFill>
                  <a:srgbClr val="54FBA9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cxnSp>
        <p:nvCxnSpPr>
          <p:cNvPr id="145" name="Google Shape;145;p45"/>
          <p:cNvCxnSpPr/>
          <p:nvPr/>
        </p:nvCxnSpPr>
        <p:spPr>
          <a:xfrm>
            <a:off x="628650" y="661391"/>
            <a:ext cx="2741100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sdia">
  <p:cSld name="Basisdia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/>
          <p:nvPr>
            <p:ph type="title"/>
          </p:nvPr>
        </p:nvSpPr>
        <p:spPr>
          <a:xfrm>
            <a:off x="628650" y="832899"/>
            <a:ext cx="2741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8" name="Google Shape;18;p28"/>
          <p:cNvSpPr txBox="1"/>
          <p:nvPr>
            <p:ph idx="1" type="body"/>
          </p:nvPr>
        </p:nvSpPr>
        <p:spPr>
          <a:xfrm>
            <a:off x="628651" y="1998578"/>
            <a:ext cx="27411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  <a:defRPr sz="1500">
                <a:solidFill>
                  <a:srgbClr val="007BFF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9" name="Google Shape;19;p28"/>
          <p:cNvSpPr txBox="1"/>
          <p:nvPr>
            <p:ph idx="2" type="body"/>
          </p:nvPr>
        </p:nvSpPr>
        <p:spPr>
          <a:xfrm>
            <a:off x="3855721" y="661391"/>
            <a:ext cx="4659600" cy="3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cxnSp>
        <p:nvCxnSpPr>
          <p:cNvPr id="20" name="Google Shape;20;p28"/>
          <p:cNvCxnSpPr/>
          <p:nvPr/>
        </p:nvCxnSpPr>
        <p:spPr>
          <a:xfrm>
            <a:off x="628650" y="661391"/>
            <a:ext cx="2741100" cy="0"/>
          </a:xfrm>
          <a:prstGeom prst="straightConnector1">
            <a:avLst/>
          </a:prstGeom>
          <a:noFill/>
          <a:ln cap="flat" cmpd="sng" w="50800">
            <a:solidFill>
              <a:srgbClr val="007BF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cessible">
  <p:cSld name="Accessible">
    <p:bg>
      <p:bgPr>
        <a:solidFill>
          <a:srgbClr val="333333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Google Shape;147;p46"/>
          <p:cNvCxnSpPr/>
          <p:nvPr/>
        </p:nvCxnSpPr>
        <p:spPr>
          <a:xfrm>
            <a:off x="5886450" y="1280519"/>
            <a:ext cx="2299500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8" name="Google Shape;148;p46"/>
          <p:cNvSpPr txBox="1"/>
          <p:nvPr>
            <p:ph type="title"/>
          </p:nvPr>
        </p:nvSpPr>
        <p:spPr>
          <a:xfrm>
            <a:off x="5886450" y="1418927"/>
            <a:ext cx="2299500" cy="26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3000"/>
              <a:buFont typeface="Bebas Neue"/>
              <a:buNone/>
              <a:defRPr sz="3000">
                <a:solidFill>
                  <a:srgbClr val="54FBA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9" name="Google Shape;149;p46"/>
          <p:cNvSpPr/>
          <p:nvPr/>
        </p:nvSpPr>
        <p:spPr>
          <a:xfrm>
            <a:off x="2714838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6"/>
          <p:cNvSpPr/>
          <p:nvPr/>
        </p:nvSpPr>
        <p:spPr>
          <a:xfrm>
            <a:off x="3222407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6"/>
          <p:cNvSpPr/>
          <p:nvPr/>
        </p:nvSpPr>
        <p:spPr>
          <a:xfrm>
            <a:off x="3729977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6"/>
          <p:cNvSpPr/>
          <p:nvPr/>
        </p:nvSpPr>
        <p:spPr>
          <a:xfrm>
            <a:off x="2714838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6"/>
          <p:cNvSpPr/>
          <p:nvPr/>
        </p:nvSpPr>
        <p:spPr>
          <a:xfrm>
            <a:off x="3222407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6"/>
          <p:cNvSpPr/>
          <p:nvPr/>
        </p:nvSpPr>
        <p:spPr>
          <a:xfrm>
            <a:off x="3729977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6"/>
          <p:cNvSpPr/>
          <p:nvPr/>
        </p:nvSpPr>
        <p:spPr>
          <a:xfrm>
            <a:off x="2714838" y="236419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6"/>
          <p:cNvSpPr/>
          <p:nvPr/>
        </p:nvSpPr>
        <p:spPr>
          <a:xfrm>
            <a:off x="3222407" y="235741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6"/>
          <p:cNvSpPr/>
          <p:nvPr/>
        </p:nvSpPr>
        <p:spPr>
          <a:xfrm>
            <a:off x="3729977" y="235741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6"/>
          <p:cNvSpPr/>
          <p:nvPr/>
        </p:nvSpPr>
        <p:spPr>
          <a:xfrm>
            <a:off x="2714838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6"/>
          <p:cNvSpPr/>
          <p:nvPr/>
        </p:nvSpPr>
        <p:spPr>
          <a:xfrm>
            <a:off x="3222407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6"/>
          <p:cNvSpPr/>
          <p:nvPr/>
        </p:nvSpPr>
        <p:spPr>
          <a:xfrm>
            <a:off x="3739661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6"/>
          <p:cNvSpPr/>
          <p:nvPr/>
        </p:nvSpPr>
        <p:spPr>
          <a:xfrm>
            <a:off x="2705151" y="3389837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6"/>
          <p:cNvSpPr/>
          <p:nvPr/>
        </p:nvSpPr>
        <p:spPr>
          <a:xfrm>
            <a:off x="3222406" y="3399670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6"/>
          <p:cNvSpPr/>
          <p:nvPr/>
        </p:nvSpPr>
        <p:spPr>
          <a:xfrm>
            <a:off x="3739661" y="3399670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6"/>
          <p:cNvSpPr/>
          <p:nvPr/>
        </p:nvSpPr>
        <p:spPr>
          <a:xfrm>
            <a:off x="1182445" y="131210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6"/>
          <p:cNvSpPr/>
          <p:nvPr/>
        </p:nvSpPr>
        <p:spPr>
          <a:xfrm>
            <a:off x="1690014" y="131210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6"/>
          <p:cNvSpPr/>
          <p:nvPr/>
        </p:nvSpPr>
        <p:spPr>
          <a:xfrm>
            <a:off x="1182445" y="183323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6"/>
          <p:cNvSpPr/>
          <p:nvPr/>
        </p:nvSpPr>
        <p:spPr>
          <a:xfrm>
            <a:off x="1690014" y="1833230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6"/>
          <p:cNvSpPr/>
          <p:nvPr/>
        </p:nvSpPr>
        <p:spPr>
          <a:xfrm>
            <a:off x="1182445" y="2354360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6"/>
          <p:cNvSpPr/>
          <p:nvPr/>
        </p:nvSpPr>
        <p:spPr>
          <a:xfrm>
            <a:off x="1690013" y="2347579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6"/>
          <p:cNvSpPr/>
          <p:nvPr/>
        </p:nvSpPr>
        <p:spPr>
          <a:xfrm>
            <a:off x="1182445" y="2875490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6"/>
          <p:cNvSpPr/>
          <p:nvPr/>
        </p:nvSpPr>
        <p:spPr>
          <a:xfrm>
            <a:off x="1690013" y="2875490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6"/>
          <p:cNvSpPr/>
          <p:nvPr/>
        </p:nvSpPr>
        <p:spPr>
          <a:xfrm>
            <a:off x="2207268" y="2875490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6"/>
          <p:cNvSpPr/>
          <p:nvPr/>
        </p:nvSpPr>
        <p:spPr>
          <a:xfrm>
            <a:off x="1172758" y="3380005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6"/>
          <p:cNvSpPr/>
          <p:nvPr/>
        </p:nvSpPr>
        <p:spPr>
          <a:xfrm>
            <a:off x="1690013" y="3389837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6"/>
          <p:cNvSpPr/>
          <p:nvPr/>
        </p:nvSpPr>
        <p:spPr>
          <a:xfrm>
            <a:off x="2207267" y="3389837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ee alinea's">
  <p:cSld name="Twee alinea's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7"/>
          <p:cNvSpPr txBox="1"/>
          <p:nvPr>
            <p:ph idx="1" type="body"/>
          </p:nvPr>
        </p:nvSpPr>
        <p:spPr>
          <a:xfrm>
            <a:off x="628650" y="2992582"/>
            <a:ext cx="3497100" cy="16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1pPr>
            <a:lvl2pPr indent="-32385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2pPr>
            <a:lvl3pPr indent="-32385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3pPr>
            <a:lvl4pPr indent="-32385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78" name="Google Shape;178;p4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4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Google Shape;180;p4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181" name="Google Shape;181;p47"/>
          <p:cNvCxnSpPr/>
          <p:nvPr/>
        </p:nvCxnSpPr>
        <p:spPr>
          <a:xfrm>
            <a:off x="628650" y="661391"/>
            <a:ext cx="2741100" cy="0"/>
          </a:xfrm>
          <a:prstGeom prst="straightConnector1">
            <a:avLst/>
          </a:prstGeom>
          <a:noFill/>
          <a:ln cap="flat" cmpd="sng" w="50800">
            <a:solidFill>
              <a:srgbClr val="007B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2" name="Google Shape;182;p47"/>
          <p:cNvSpPr txBox="1"/>
          <p:nvPr>
            <p:ph type="title"/>
          </p:nvPr>
        </p:nvSpPr>
        <p:spPr>
          <a:xfrm>
            <a:off x="628650" y="832899"/>
            <a:ext cx="2741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  <a:defRPr sz="3000">
                <a:solidFill>
                  <a:srgbClr val="007B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3" name="Google Shape;183;p47"/>
          <p:cNvSpPr txBox="1"/>
          <p:nvPr>
            <p:ph idx="2" type="body"/>
          </p:nvPr>
        </p:nvSpPr>
        <p:spPr>
          <a:xfrm>
            <a:off x="628651" y="1998578"/>
            <a:ext cx="27411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  <a:defRPr sz="1500">
                <a:solidFill>
                  <a:srgbClr val="007BFF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4" name="Google Shape;184;p47"/>
          <p:cNvSpPr txBox="1"/>
          <p:nvPr>
            <p:ph idx="3" type="body"/>
          </p:nvPr>
        </p:nvSpPr>
        <p:spPr>
          <a:xfrm>
            <a:off x="5018314" y="2992582"/>
            <a:ext cx="3497100" cy="16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1pPr>
            <a:lvl2pPr indent="-323850" lvl="1" marL="914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2pPr>
            <a:lvl3pPr indent="-323850" lvl="2" marL="1371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3pPr>
            <a:lvl4pPr indent="-323850" lvl="3" marL="1828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operable">
  <p:cSld name="Interoperable">
    <p:bg>
      <p:bgPr>
        <a:solidFill>
          <a:srgbClr val="333333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Google Shape;186;p48"/>
          <p:cNvCxnSpPr/>
          <p:nvPr/>
        </p:nvCxnSpPr>
        <p:spPr>
          <a:xfrm>
            <a:off x="5886450" y="1280519"/>
            <a:ext cx="2299500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7" name="Google Shape;187;p48"/>
          <p:cNvSpPr txBox="1"/>
          <p:nvPr>
            <p:ph type="title"/>
          </p:nvPr>
        </p:nvSpPr>
        <p:spPr>
          <a:xfrm>
            <a:off x="5886450" y="1418927"/>
            <a:ext cx="2299500" cy="26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3000"/>
              <a:buFont typeface="Bebas Neue"/>
              <a:buNone/>
              <a:defRPr sz="3000">
                <a:solidFill>
                  <a:srgbClr val="54FBA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8" name="Google Shape;188;p48"/>
          <p:cNvSpPr/>
          <p:nvPr/>
        </p:nvSpPr>
        <p:spPr>
          <a:xfrm>
            <a:off x="1172761" y="1321934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8"/>
          <p:cNvSpPr/>
          <p:nvPr/>
        </p:nvSpPr>
        <p:spPr>
          <a:xfrm>
            <a:off x="1680330" y="1321934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8"/>
          <p:cNvSpPr/>
          <p:nvPr/>
        </p:nvSpPr>
        <p:spPr>
          <a:xfrm>
            <a:off x="2187899" y="1321934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8"/>
          <p:cNvSpPr/>
          <p:nvPr/>
        </p:nvSpPr>
        <p:spPr>
          <a:xfrm>
            <a:off x="1172761" y="1843063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48"/>
          <p:cNvSpPr/>
          <p:nvPr/>
        </p:nvSpPr>
        <p:spPr>
          <a:xfrm>
            <a:off x="1680330" y="1843063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8"/>
          <p:cNvSpPr/>
          <p:nvPr/>
        </p:nvSpPr>
        <p:spPr>
          <a:xfrm>
            <a:off x="2187899" y="1843063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48"/>
          <p:cNvSpPr/>
          <p:nvPr/>
        </p:nvSpPr>
        <p:spPr>
          <a:xfrm>
            <a:off x="1172761" y="2364193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48"/>
          <p:cNvSpPr/>
          <p:nvPr/>
        </p:nvSpPr>
        <p:spPr>
          <a:xfrm>
            <a:off x="1680329" y="2357411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8"/>
          <p:cNvSpPr/>
          <p:nvPr/>
        </p:nvSpPr>
        <p:spPr>
          <a:xfrm>
            <a:off x="2187899" y="2357411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8"/>
          <p:cNvSpPr/>
          <p:nvPr/>
        </p:nvSpPr>
        <p:spPr>
          <a:xfrm>
            <a:off x="1172761" y="2885322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8"/>
          <p:cNvSpPr/>
          <p:nvPr/>
        </p:nvSpPr>
        <p:spPr>
          <a:xfrm>
            <a:off x="1680329" y="2885322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8"/>
          <p:cNvSpPr/>
          <p:nvPr/>
        </p:nvSpPr>
        <p:spPr>
          <a:xfrm>
            <a:off x="2197584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8"/>
          <p:cNvSpPr/>
          <p:nvPr/>
        </p:nvSpPr>
        <p:spPr>
          <a:xfrm>
            <a:off x="1172761" y="3406451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8"/>
          <p:cNvSpPr/>
          <p:nvPr/>
        </p:nvSpPr>
        <p:spPr>
          <a:xfrm>
            <a:off x="1680329" y="341990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8"/>
          <p:cNvSpPr/>
          <p:nvPr/>
        </p:nvSpPr>
        <p:spPr>
          <a:xfrm>
            <a:off x="2197584" y="342110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48"/>
          <p:cNvSpPr/>
          <p:nvPr/>
        </p:nvSpPr>
        <p:spPr>
          <a:xfrm>
            <a:off x="2714838" y="1321934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8"/>
          <p:cNvSpPr/>
          <p:nvPr/>
        </p:nvSpPr>
        <p:spPr>
          <a:xfrm>
            <a:off x="3222407" y="1321934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48"/>
          <p:cNvSpPr/>
          <p:nvPr/>
        </p:nvSpPr>
        <p:spPr>
          <a:xfrm>
            <a:off x="3729977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8"/>
          <p:cNvSpPr/>
          <p:nvPr/>
        </p:nvSpPr>
        <p:spPr>
          <a:xfrm>
            <a:off x="2714838" y="1843063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8"/>
          <p:cNvSpPr/>
          <p:nvPr/>
        </p:nvSpPr>
        <p:spPr>
          <a:xfrm>
            <a:off x="3222407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8"/>
          <p:cNvSpPr/>
          <p:nvPr/>
        </p:nvSpPr>
        <p:spPr>
          <a:xfrm>
            <a:off x="3729977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8"/>
          <p:cNvSpPr/>
          <p:nvPr/>
        </p:nvSpPr>
        <p:spPr>
          <a:xfrm>
            <a:off x="2714838" y="236419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8"/>
          <p:cNvSpPr/>
          <p:nvPr/>
        </p:nvSpPr>
        <p:spPr>
          <a:xfrm>
            <a:off x="3222407" y="235741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8"/>
          <p:cNvSpPr/>
          <p:nvPr/>
        </p:nvSpPr>
        <p:spPr>
          <a:xfrm>
            <a:off x="3729977" y="235741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8"/>
          <p:cNvSpPr/>
          <p:nvPr/>
        </p:nvSpPr>
        <p:spPr>
          <a:xfrm>
            <a:off x="2714838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8"/>
          <p:cNvSpPr/>
          <p:nvPr/>
        </p:nvSpPr>
        <p:spPr>
          <a:xfrm>
            <a:off x="3222407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8"/>
          <p:cNvSpPr/>
          <p:nvPr/>
        </p:nvSpPr>
        <p:spPr>
          <a:xfrm>
            <a:off x="3739661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8"/>
          <p:cNvSpPr/>
          <p:nvPr/>
        </p:nvSpPr>
        <p:spPr>
          <a:xfrm>
            <a:off x="2714838" y="342788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8"/>
          <p:cNvSpPr/>
          <p:nvPr/>
        </p:nvSpPr>
        <p:spPr>
          <a:xfrm>
            <a:off x="3222406" y="3422078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8"/>
          <p:cNvSpPr/>
          <p:nvPr/>
        </p:nvSpPr>
        <p:spPr>
          <a:xfrm>
            <a:off x="3739661" y="342110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>
  <p:cSld name="Afbeelding met bijschrif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9"/>
          <p:cNvSpPr/>
          <p:nvPr>
            <p:ph idx="2" type="pic"/>
          </p:nvPr>
        </p:nvSpPr>
        <p:spPr>
          <a:xfrm>
            <a:off x="3887391" y="832899"/>
            <a:ext cx="4629300" cy="3562800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4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1" name="Google Shape;221;p4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2" name="Google Shape;222;p4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223" name="Google Shape;223;p49"/>
          <p:cNvCxnSpPr/>
          <p:nvPr/>
        </p:nvCxnSpPr>
        <p:spPr>
          <a:xfrm>
            <a:off x="628650" y="661391"/>
            <a:ext cx="2741100" cy="0"/>
          </a:xfrm>
          <a:prstGeom prst="straightConnector1">
            <a:avLst/>
          </a:prstGeom>
          <a:noFill/>
          <a:ln cap="flat" cmpd="sng" w="50800">
            <a:solidFill>
              <a:srgbClr val="007B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4" name="Google Shape;224;p49"/>
          <p:cNvSpPr txBox="1"/>
          <p:nvPr>
            <p:ph type="title"/>
          </p:nvPr>
        </p:nvSpPr>
        <p:spPr>
          <a:xfrm>
            <a:off x="628650" y="832899"/>
            <a:ext cx="2741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  <a:defRPr sz="3000">
                <a:solidFill>
                  <a:srgbClr val="007B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5" name="Google Shape;225;p49"/>
          <p:cNvSpPr txBox="1"/>
          <p:nvPr>
            <p:ph idx="1" type="body"/>
          </p:nvPr>
        </p:nvSpPr>
        <p:spPr>
          <a:xfrm>
            <a:off x="628651" y="1998578"/>
            <a:ext cx="27411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  <a:defRPr sz="1500">
                <a:solidFill>
                  <a:srgbClr val="007BFF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useable">
  <p:cSld name="Reuseable">
    <p:bg>
      <p:bgPr>
        <a:solidFill>
          <a:srgbClr val="333333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oogle Shape;227;p50"/>
          <p:cNvCxnSpPr/>
          <p:nvPr/>
        </p:nvCxnSpPr>
        <p:spPr>
          <a:xfrm>
            <a:off x="5886450" y="1280519"/>
            <a:ext cx="2299500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8" name="Google Shape;228;p50"/>
          <p:cNvSpPr txBox="1"/>
          <p:nvPr>
            <p:ph type="title"/>
          </p:nvPr>
        </p:nvSpPr>
        <p:spPr>
          <a:xfrm>
            <a:off x="5886450" y="1418927"/>
            <a:ext cx="2299500" cy="26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3000"/>
              <a:buFont typeface="Bebas Neue"/>
              <a:buNone/>
              <a:defRPr sz="3000">
                <a:solidFill>
                  <a:srgbClr val="54FBA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9" name="Google Shape;229;p50"/>
          <p:cNvSpPr/>
          <p:nvPr/>
        </p:nvSpPr>
        <p:spPr>
          <a:xfrm>
            <a:off x="1172761" y="1321934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50"/>
          <p:cNvSpPr/>
          <p:nvPr/>
        </p:nvSpPr>
        <p:spPr>
          <a:xfrm>
            <a:off x="1680330" y="1321934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50"/>
          <p:cNvSpPr/>
          <p:nvPr/>
        </p:nvSpPr>
        <p:spPr>
          <a:xfrm>
            <a:off x="2187899" y="1321934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50"/>
          <p:cNvSpPr/>
          <p:nvPr/>
        </p:nvSpPr>
        <p:spPr>
          <a:xfrm>
            <a:off x="1172761" y="1843063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50"/>
          <p:cNvSpPr/>
          <p:nvPr/>
        </p:nvSpPr>
        <p:spPr>
          <a:xfrm>
            <a:off x="1680330" y="1843063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50"/>
          <p:cNvSpPr/>
          <p:nvPr/>
        </p:nvSpPr>
        <p:spPr>
          <a:xfrm>
            <a:off x="2187899" y="1843063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50"/>
          <p:cNvSpPr/>
          <p:nvPr/>
        </p:nvSpPr>
        <p:spPr>
          <a:xfrm>
            <a:off x="1172761" y="2364193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50"/>
          <p:cNvSpPr/>
          <p:nvPr/>
        </p:nvSpPr>
        <p:spPr>
          <a:xfrm>
            <a:off x="1680329" y="2357411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50"/>
          <p:cNvSpPr/>
          <p:nvPr/>
        </p:nvSpPr>
        <p:spPr>
          <a:xfrm>
            <a:off x="2187899" y="2357411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50"/>
          <p:cNvSpPr/>
          <p:nvPr/>
        </p:nvSpPr>
        <p:spPr>
          <a:xfrm>
            <a:off x="1172761" y="2885322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50"/>
          <p:cNvSpPr/>
          <p:nvPr/>
        </p:nvSpPr>
        <p:spPr>
          <a:xfrm>
            <a:off x="1680329" y="2885322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50"/>
          <p:cNvSpPr/>
          <p:nvPr/>
        </p:nvSpPr>
        <p:spPr>
          <a:xfrm>
            <a:off x="2197584" y="2885322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50"/>
          <p:cNvSpPr/>
          <p:nvPr/>
        </p:nvSpPr>
        <p:spPr>
          <a:xfrm>
            <a:off x="2714838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50"/>
          <p:cNvSpPr/>
          <p:nvPr/>
        </p:nvSpPr>
        <p:spPr>
          <a:xfrm>
            <a:off x="3222407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50"/>
          <p:cNvSpPr/>
          <p:nvPr/>
        </p:nvSpPr>
        <p:spPr>
          <a:xfrm>
            <a:off x="3729977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50"/>
          <p:cNvSpPr/>
          <p:nvPr/>
        </p:nvSpPr>
        <p:spPr>
          <a:xfrm>
            <a:off x="2714838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50"/>
          <p:cNvSpPr/>
          <p:nvPr/>
        </p:nvSpPr>
        <p:spPr>
          <a:xfrm>
            <a:off x="3222407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50"/>
          <p:cNvSpPr/>
          <p:nvPr/>
        </p:nvSpPr>
        <p:spPr>
          <a:xfrm>
            <a:off x="3729977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50"/>
          <p:cNvSpPr/>
          <p:nvPr/>
        </p:nvSpPr>
        <p:spPr>
          <a:xfrm>
            <a:off x="2714838" y="236419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50"/>
          <p:cNvSpPr/>
          <p:nvPr/>
        </p:nvSpPr>
        <p:spPr>
          <a:xfrm>
            <a:off x="3222407" y="235741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50"/>
          <p:cNvSpPr/>
          <p:nvPr/>
        </p:nvSpPr>
        <p:spPr>
          <a:xfrm>
            <a:off x="3729977" y="235741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50"/>
          <p:cNvSpPr/>
          <p:nvPr/>
        </p:nvSpPr>
        <p:spPr>
          <a:xfrm>
            <a:off x="2714838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50"/>
          <p:cNvSpPr/>
          <p:nvPr/>
        </p:nvSpPr>
        <p:spPr>
          <a:xfrm>
            <a:off x="3222407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50"/>
          <p:cNvSpPr/>
          <p:nvPr/>
        </p:nvSpPr>
        <p:spPr>
          <a:xfrm>
            <a:off x="3739661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50"/>
          <p:cNvSpPr/>
          <p:nvPr/>
        </p:nvSpPr>
        <p:spPr>
          <a:xfrm>
            <a:off x="1182446" y="3392888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50"/>
          <p:cNvSpPr/>
          <p:nvPr/>
        </p:nvSpPr>
        <p:spPr>
          <a:xfrm>
            <a:off x="1690015" y="3392888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50"/>
          <p:cNvSpPr/>
          <p:nvPr/>
        </p:nvSpPr>
        <p:spPr>
          <a:xfrm>
            <a:off x="2197584" y="3392888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50"/>
          <p:cNvSpPr/>
          <p:nvPr/>
        </p:nvSpPr>
        <p:spPr>
          <a:xfrm>
            <a:off x="2724523" y="3392888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50"/>
          <p:cNvSpPr/>
          <p:nvPr/>
        </p:nvSpPr>
        <p:spPr>
          <a:xfrm>
            <a:off x="3232092" y="3392888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50"/>
          <p:cNvSpPr/>
          <p:nvPr/>
        </p:nvSpPr>
        <p:spPr>
          <a:xfrm>
            <a:off x="3739661" y="3392888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/sponsoren dia">
  <p:cSld name="Partners/sponsoren dia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tp://bbmri.nl" id="260" name="Google Shape;26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4849" y="1710651"/>
            <a:ext cx="1612447" cy="125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bbmri-eric.eu" id="261" name="Google Shape;26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849" y="3109190"/>
            <a:ext cx="1612446" cy="477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geneticsgroningen.nl" id="262" name="Google Shape;26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849" y="3963451"/>
            <a:ext cx="1698171" cy="89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rd-connect.eu" id="263" name="Google Shape;263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45331" y="1521639"/>
            <a:ext cx="1827983" cy="4680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lifelines.net" id="264" name="Google Shape;264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60777" y="3085824"/>
            <a:ext cx="1385481" cy="514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ctmm-trait.nl" id="265" name="Google Shape;265;p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42842" y="3963451"/>
            <a:ext cx="1203415" cy="6980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bioshare.eu" id="266" name="Google Shape;266;p5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40686" y="1338296"/>
            <a:ext cx="1205439" cy="765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biomedbridges.eu" id="267" name="Google Shape;267;p5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96040" y="2332806"/>
            <a:ext cx="1675312" cy="3574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www.wageningenur.nl/en/Expertise-Services/Chair-groups/Plant-Sciences/Laboratory-of-Nematology/Pro" id="268" name="Google Shape;268;p5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074920" y="4063067"/>
            <a:ext cx="1755391" cy="598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www.tifn.nl" id="269" name="Google Shape;269;p5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45524" y="2318798"/>
            <a:ext cx="978694" cy="292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www.rug.nl/gbic" id="270" name="Google Shape;270;p5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074920" y="2306149"/>
            <a:ext cx="1786450" cy="4158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www.energyacademy.org/research/energysense" id="271" name="Google Shape;271;p5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450834" y="3307386"/>
            <a:ext cx="1244238" cy="13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www.ercet.eu/" id="272" name="Google Shape;272;p5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213496" y="1619639"/>
            <a:ext cx="1296862" cy="272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dtls.nl" id="273" name="Google Shape;273;p5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113048" y="3198357"/>
            <a:ext cx="1373198" cy="3405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www.nfu.nl/publicaties/data4lifesciences" id="274" name="Google Shape;274;p5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647384" y="2232935"/>
            <a:ext cx="557213" cy="557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www.erare.eu/financed-projects/insaid" id="275" name="Google Shape;275;p5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486650" y="3947120"/>
            <a:ext cx="878681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51"/>
          <p:cNvSpPr txBox="1"/>
          <p:nvPr>
            <p:ph type="title"/>
          </p:nvPr>
        </p:nvSpPr>
        <p:spPr>
          <a:xfrm>
            <a:off x="628649" y="832899"/>
            <a:ext cx="33774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  <a:defRPr sz="3000">
                <a:solidFill>
                  <a:srgbClr val="007B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277" name="Google Shape;277;p51"/>
          <p:cNvCxnSpPr/>
          <p:nvPr/>
        </p:nvCxnSpPr>
        <p:spPr>
          <a:xfrm>
            <a:off x="628650" y="661391"/>
            <a:ext cx="2741100" cy="0"/>
          </a:xfrm>
          <a:prstGeom prst="straightConnector1">
            <a:avLst/>
          </a:prstGeom>
          <a:noFill/>
          <a:ln cap="flat" cmpd="sng" w="50800">
            <a:solidFill>
              <a:srgbClr val="007BF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ragen dia">
  <p:cSld name="Vragen dia">
    <p:bg>
      <p:bgPr>
        <a:solidFill>
          <a:srgbClr val="333333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5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1" name="Google Shape;281;p5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82" name="Google Shape;282;p52"/>
          <p:cNvSpPr txBox="1"/>
          <p:nvPr>
            <p:ph type="title"/>
          </p:nvPr>
        </p:nvSpPr>
        <p:spPr>
          <a:xfrm>
            <a:off x="628649" y="913274"/>
            <a:ext cx="41340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6200"/>
              <a:buFont typeface="Bebas Neue"/>
              <a:buNone/>
              <a:defRPr sz="6200">
                <a:solidFill>
                  <a:srgbClr val="54FBA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283" name="Google Shape;283;p52"/>
          <p:cNvCxnSpPr/>
          <p:nvPr/>
        </p:nvCxnSpPr>
        <p:spPr>
          <a:xfrm>
            <a:off x="628650" y="661391"/>
            <a:ext cx="2741100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luitende dia">
  <p:cSld name="Afsluitende dia">
    <p:bg>
      <p:bgPr>
        <a:solidFill>
          <a:srgbClr val="333333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3"/>
          <p:cNvSpPr txBox="1"/>
          <p:nvPr>
            <p:ph type="title"/>
          </p:nvPr>
        </p:nvSpPr>
        <p:spPr>
          <a:xfrm>
            <a:off x="628649" y="913274"/>
            <a:ext cx="25668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6200"/>
              <a:buFont typeface="Bebas Neue"/>
              <a:buNone/>
              <a:defRPr sz="6200">
                <a:solidFill>
                  <a:srgbClr val="54FBA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6" name="Google Shape;286;p53"/>
          <p:cNvSpPr txBox="1"/>
          <p:nvPr>
            <p:ph idx="1" type="subTitle"/>
          </p:nvPr>
        </p:nvSpPr>
        <p:spPr>
          <a:xfrm>
            <a:off x="628649" y="2080614"/>
            <a:ext cx="4257600" cy="23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BM Plex Mono"/>
              <a:buNone/>
              <a:defRPr sz="1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287" name="Google Shape;287;p53"/>
          <p:cNvCxnSpPr/>
          <p:nvPr/>
        </p:nvCxnSpPr>
        <p:spPr>
          <a:xfrm>
            <a:off x="628650" y="661391"/>
            <a:ext cx="2741100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8" name="Google Shape;288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7726" y="4254671"/>
            <a:ext cx="1225201" cy="443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lifecycle.analysis.molgenis.org/" TargetMode="External"/><Relationship Id="rId4" Type="http://schemas.openxmlformats.org/officeDocument/2006/relationships/hyperlink" Target="mailto:userX@datashield.org" TargetMode="External"/><Relationship Id="rId5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5" Type="http://schemas.openxmlformats.org/officeDocument/2006/relationships/image" Target="../media/image28.png"/><Relationship Id="rId6" Type="http://schemas.openxmlformats.org/officeDocument/2006/relationships/image" Target="../media/image12.png"/><Relationship Id="rId7" Type="http://schemas.openxmlformats.org/officeDocument/2006/relationships/image" Target="../media/image26.png"/><Relationship Id="rId8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5" Type="http://schemas.openxmlformats.org/officeDocument/2006/relationships/image" Target="../media/image28.png"/><Relationship Id="rId6" Type="http://schemas.openxmlformats.org/officeDocument/2006/relationships/image" Target="../media/image12.png"/><Relationship Id="rId7" Type="http://schemas.openxmlformats.org/officeDocument/2006/relationships/image" Target="../media/image26.png"/><Relationship Id="rId8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5" Type="http://schemas.openxmlformats.org/officeDocument/2006/relationships/image" Target="../media/image28.png"/><Relationship Id="rId6" Type="http://schemas.openxmlformats.org/officeDocument/2006/relationships/image" Target="../media/image12.png"/><Relationship Id="rId7" Type="http://schemas.openxmlformats.org/officeDocument/2006/relationships/image" Target="../media/image26.png"/><Relationship Id="rId8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5" Type="http://schemas.openxmlformats.org/officeDocument/2006/relationships/image" Target="../media/image28.png"/><Relationship Id="rId6" Type="http://schemas.openxmlformats.org/officeDocument/2006/relationships/image" Target="../media/image12.png"/><Relationship Id="rId7" Type="http://schemas.openxmlformats.org/officeDocument/2006/relationships/image" Target="../media/image26.png"/><Relationship Id="rId8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iki.datashield.org/en/analysis-tutorials" TargetMode="External"/><Relationship Id="rId4" Type="http://schemas.openxmlformats.org/officeDocument/2006/relationships/hyperlink" Target="https://wiki.datashield.org/en/support@molgenis.org" TargetMode="External"/><Relationship Id="rId5" Type="http://schemas.openxmlformats.org/officeDocument/2006/relationships/hyperlink" Target="https://ucph-ku.zoom.us/j/65116527965?pwd=ovrt9SFOtcWmsXIkzKLmSkq87kEook.1" TargetMode="External"/><Relationship Id="rId6" Type="http://schemas.openxmlformats.org/officeDocument/2006/relationships/hyperlink" Target="https://datashield.discourse.grou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"/>
          <p:cNvSpPr txBox="1"/>
          <p:nvPr>
            <p:ph type="ctrTitle"/>
          </p:nvPr>
        </p:nvSpPr>
        <p:spPr>
          <a:xfrm>
            <a:off x="568800" y="831600"/>
            <a:ext cx="85206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400" lIns="68400" spcFirstLastPara="1" rIns="68400" wrap="square" tIns="68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nl" sz="5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DataSHIELD beginners workshop</a:t>
            </a:r>
            <a:endParaRPr sz="550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4" name="Google Shape;294;p1"/>
          <p:cNvSpPr txBox="1"/>
          <p:nvPr>
            <p:ph idx="1" type="subTitle"/>
          </p:nvPr>
        </p:nvSpPr>
        <p:spPr>
          <a:xfrm>
            <a:off x="568800" y="2002353"/>
            <a:ext cx="8520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400" lIns="68400" spcFirstLastPara="1" rIns="68400" wrap="square" tIns="68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nl" sz="25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September 2025</a:t>
            </a:r>
            <a:endParaRPr sz="25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2600"/>
          </a:p>
        </p:txBody>
      </p:sp>
      <p:cxnSp>
        <p:nvCxnSpPr>
          <p:cNvPr id="295" name="Google Shape;295;p1"/>
          <p:cNvCxnSpPr/>
          <p:nvPr/>
        </p:nvCxnSpPr>
        <p:spPr>
          <a:xfrm>
            <a:off x="629625" y="1181750"/>
            <a:ext cx="7468200" cy="9600"/>
          </a:xfrm>
          <a:prstGeom prst="straightConnector1">
            <a:avLst/>
          </a:prstGeom>
          <a:noFill/>
          <a:ln cap="flat" cmpd="sng" w="76200">
            <a:solidFill>
              <a:srgbClr val="007B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6" name="Google Shape;296;p1"/>
          <p:cNvSpPr txBox="1"/>
          <p:nvPr>
            <p:ph idx="4294967295" type="body"/>
          </p:nvPr>
        </p:nvSpPr>
        <p:spPr>
          <a:xfrm>
            <a:off x="629625" y="3930372"/>
            <a:ext cx="25794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nl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Tim Cadman</a:t>
            </a:r>
            <a:endParaRPr b="1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Senior Data Scientist</a:t>
            </a:r>
            <a:endParaRPr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250000"/>
              </a:lnSpc>
              <a:spcBef>
                <a:spcPts val="800"/>
              </a:spcBef>
              <a:spcAft>
                <a:spcPts val="1200"/>
              </a:spcAft>
              <a:buClr>
                <a:srgbClr val="007BFF"/>
              </a:buClr>
              <a:buSzPts val="900"/>
              <a:buNone/>
            </a:pPr>
            <a:r>
              <a:t/>
            </a:r>
            <a:endParaRPr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7" name="Google Shape;2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7150" y="4347252"/>
            <a:ext cx="1162849" cy="2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7150" y="3884075"/>
            <a:ext cx="1162849" cy="378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Accessing the workshop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t/>
            </a:r>
            <a:endParaRPr sz="36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04" name="Google Shape;304;p2"/>
          <p:cNvSpPr txBox="1"/>
          <p:nvPr>
            <p:ph idx="1" type="body"/>
          </p:nvPr>
        </p:nvSpPr>
        <p:spPr>
          <a:xfrm>
            <a:off x="626775" y="2070050"/>
            <a:ext cx="7810200" cy="25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nl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Navigate to </a:t>
            </a:r>
            <a:r>
              <a:rPr lang="nl" sz="1600" u="sng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https://lifecycle.analysis.molgenis.org/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nl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Click `Sign in with MOLGENIS`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nl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Enter your username and password (will be provided)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</a:pPr>
            <a:r>
              <a:rPr lang="nl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User format: </a:t>
            </a:r>
            <a:r>
              <a:rPr lang="nl" sz="1600" u="sng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userx@datashield.org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</a:pPr>
            <a:r>
              <a:rPr lang="nl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Password: dsworkshop24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nl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Click on ‘DataSHIELD – Donkey-Lemon’ (might take a little time)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nl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Click on `Rstudio` icon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nl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Open the file `DataSHIELD Beginners Workshop 25`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Clr>
                <a:srgbClr val="007BFF"/>
              </a:buClr>
              <a:buSzPts val="900"/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5" name="Google Shape;305;p2"/>
          <p:cNvPicPr preferRelativeResize="0"/>
          <p:nvPr/>
        </p:nvPicPr>
        <p:blipFill rotWithShape="1">
          <a:blip r:embed="rId5">
            <a:alphaModFix amt="50000"/>
          </a:blip>
          <a:srcRect b="0" l="0" r="0" t="0"/>
          <a:stretch/>
        </p:blipFill>
        <p:spPr>
          <a:xfrm>
            <a:off x="111875" y="4700461"/>
            <a:ext cx="1045601" cy="3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g381f59b0e6b_0_5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381f59b0e6b_0_5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Analysis with DataSHIELD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Setup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grpSp>
        <p:nvGrpSpPr>
          <p:cNvPr id="312" name="Google Shape;312;g381f59b0e6b_0_5"/>
          <p:cNvGrpSpPr/>
          <p:nvPr/>
        </p:nvGrpSpPr>
        <p:grpSpPr>
          <a:xfrm>
            <a:off x="522125" y="2070050"/>
            <a:ext cx="4029075" cy="544900"/>
            <a:chOff x="638175" y="2065975"/>
            <a:chExt cx="4029075" cy="544900"/>
          </a:xfrm>
        </p:grpSpPr>
        <p:pic>
          <p:nvPicPr>
            <p:cNvPr id="313" name="Google Shape;313;g381f59b0e6b_0_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31550" y="2065975"/>
              <a:ext cx="544900" cy="54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g381f59b0e6b_0_5"/>
            <p:cNvSpPr txBox="1"/>
            <p:nvPr/>
          </p:nvSpPr>
          <p:spPr>
            <a:xfrm>
              <a:off x="638175" y="2085975"/>
              <a:ext cx="13146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nl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Cohort A</a:t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5" name="Google Shape;315;g381f59b0e6b_0_5"/>
            <p:cNvCxnSpPr/>
            <p:nvPr/>
          </p:nvCxnSpPr>
          <p:spPr>
            <a:xfrm>
              <a:off x="2210550" y="2336625"/>
              <a:ext cx="712800" cy="3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316" name="Google Shape;316;g381f59b0e6b_0_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22350" y="2065975"/>
              <a:ext cx="544900" cy="54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" name="Google Shape;317;g381f59b0e6b_0_5"/>
            <p:cNvSpPr txBox="1"/>
            <p:nvPr/>
          </p:nvSpPr>
          <p:spPr>
            <a:xfrm>
              <a:off x="3057438" y="2066025"/>
              <a:ext cx="1200300" cy="54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nl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Armadillo / </a:t>
              </a:r>
              <a:br>
                <a:rPr b="0" i="0" lang="nl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nl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Opal server</a:t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8" name="Google Shape;318;g381f59b0e6b_0_5" title="image (1)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87525" y="2854874"/>
            <a:ext cx="544900" cy="544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g381f59b0e6b_0_5"/>
          <p:cNvGrpSpPr/>
          <p:nvPr/>
        </p:nvGrpSpPr>
        <p:grpSpPr>
          <a:xfrm>
            <a:off x="522125" y="2853825"/>
            <a:ext cx="4029075" cy="544900"/>
            <a:chOff x="638175" y="2065975"/>
            <a:chExt cx="4029075" cy="544900"/>
          </a:xfrm>
        </p:grpSpPr>
        <p:pic>
          <p:nvPicPr>
            <p:cNvPr id="320" name="Google Shape;320;g381f59b0e6b_0_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31550" y="2065975"/>
              <a:ext cx="544900" cy="54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g381f59b0e6b_0_5"/>
            <p:cNvSpPr txBox="1"/>
            <p:nvPr/>
          </p:nvSpPr>
          <p:spPr>
            <a:xfrm>
              <a:off x="638175" y="2085975"/>
              <a:ext cx="13146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nl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Cohort B</a:t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2" name="Google Shape;322;g381f59b0e6b_0_5"/>
            <p:cNvCxnSpPr/>
            <p:nvPr/>
          </p:nvCxnSpPr>
          <p:spPr>
            <a:xfrm>
              <a:off x="2210550" y="2336625"/>
              <a:ext cx="712800" cy="3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323" name="Google Shape;323;g381f59b0e6b_0_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22350" y="2065975"/>
              <a:ext cx="544900" cy="54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4" name="Google Shape;324;g381f59b0e6b_0_5"/>
            <p:cNvSpPr txBox="1"/>
            <p:nvPr/>
          </p:nvSpPr>
          <p:spPr>
            <a:xfrm>
              <a:off x="3057438" y="2066025"/>
              <a:ext cx="1200300" cy="54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nl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Armadillo / </a:t>
              </a:r>
              <a:br>
                <a:rPr b="0" i="0" lang="nl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nl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Opal server</a:t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g381f59b0e6b_0_5"/>
          <p:cNvGrpSpPr/>
          <p:nvPr/>
        </p:nvGrpSpPr>
        <p:grpSpPr>
          <a:xfrm>
            <a:off x="522125" y="3637600"/>
            <a:ext cx="4029075" cy="544900"/>
            <a:chOff x="638175" y="2065975"/>
            <a:chExt cx="4029075" cy="544900"/>
          </a:xfrm>
        </p:grpSpPr>
        <p:pic>
          <p:nvPicPr>
            <p:cNvPr id="326" name="Google Shape;326;g381f59b0e6b_0_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31550" y="2065975"/>
              <a:ext cx="544900" cy="54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7" name="Google Shape;327;g381f59b0e6b_0_5"/>
            <p:cNvSpPr txBox="1"/>
            <p:nvPr/>
          </p:nvSpPr>
          <p:spPr>
            <a:xfrm>
              <a:off x="638175" y="2085975"/>
              <a:ext cx="13146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nl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Cohort C</a:t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8" name="Google Shape;328;g381f59b0e6b_0_5"/>
            <p:cNvCxnSpPr/>
            <p:nvPr/>
          </p:nvCxnSpPr>
          <p:spPr>
            <a:xfrm>
              <a:off x="2210550" y="2336625"/>
              <a:ext cx="712800" cy="3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329" name="Google Shape;329;g381f59b0e6b_0_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22350" y="2065975"/>
              <a:ext cx="544900" cy="54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0" name="Google Shape;330;g381f59b0e6b_0_5"/>
            <p:cNvSpPr txBox="1"/>
            <p:nvPr/>
          </p:nvSpPr>
          <p:spPr>
            <a:xfrm>
              <a:off x="3057438" y="2066025"/>
              <a:ext cx="1200300" cy="54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nl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Armadillo / </a:t>
              </a:r>
              <a:br>
                <a:rPr b="0" i="0" lang="nl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nl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Opal server</a:t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31" name="Google Shape;331;g381f59b0e6b_0_5"/>
          <p:cNvCxnSpPr>
            <a:stCxn id="332" idx="1"/>
          </p:cNvCxnSpPr>
          <p:nvPr/>
        </p:nvCxnSpPr>
        <p:spPr>
          <a:xfrm rot="10800000">
            <a:off x="4550975" y="2339225"/>
            <a:ext cx="1487400" cy="788100"/>
          </a:xfrm>
          <a:prstGeom prst="straightConnector1">
            <a:avLst/>
          </a:prstGeom>
          <a:noFill/>
          <a:ln cap="flat" cmpd="sng" w="191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33" name="Google Shape;333;g381f59b0e6b_0_5"/>
          <p:cNvCxnSpPr>
            <a:endCxn id="323" idx="3"/>
          </p:cNvCxnSpPr>
          <p:nvPr/>
        </p:nvCxnSpPr>
        <p:spPr>
          <a:xfrm rot="10800000">
            <a:off x="4551200" y="3126275"/>
            <a:ext cx="1295400" cy="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34" name="Google Shape;334;g381f59b0e6b_0_5"/>
          <p:cNvCxnSpPr>
            <a:stCxn id="332" idx="1"/>
            <a:endCxn id="329" idx="3"/>
          </p:cNvCxnSpPr>
          <p:nvPr/>
        </p:nvCxnSpPr>
        <p:spPr>
          <a:xfrm flipH="1">
            <a:off x="4551275" y="3127325"/>
            <a:ext cx="1487100" cy="782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335" name="Google Shape;335;g381f59b0e6b_0_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59175" y="2853824"/>
            <a:ext cx="223900" cy="2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381f59b0e6b_0_5"/>
          <p:cNvSpPr txBox="1"/>
          <p:nvPr/>
        </p:nvSpPr>
        <p:spPr>
          <a:xfrm>
            <a:off x="7190250" y="3355375"/>
            <a:ext cx="13146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Researcher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7" name="Google Shape;337;g381f59b0e6b_0_5"/>
          <p:cNvCxnSpPr/>
          <p:nvPr/>
        </p:nvCxnSpPr>
        <p:spPr>
          <a:xfrm flipH="1">
            <a:off x="1626400" y="3860275"/>
            <a:ext cx="6182400" cy="601800"/>
          </a:xfrm>
          <a:prstGeom prst="bentConnector3">
            <a:avLst>
              <a:gd fmla="val -132" name="adj1"/>
            </a:avLst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338" name="Google Shape;338;g381f59b0e6b_0_5"/>
          <p:cNvCxnSpPr/>
          <p:nvPr/>
        </p:nvCxnSpPr>
        <p:spPr>
          <a:xfrm rot="10800000">
            <a:off x="1703225" y="4195000"/>
            <a:ext cx="0" cy="27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med" w="med" type="triangle"/>
          </a:ln>
        </p:spPr>
      </p:cxnSp>
      <p:sp>
        <p:nvSpPr>
          <p:cNvPr id="339" name="Google Shape;339;g381f59b0e6b_0_5"/>
          <p:cNvSpPr txBox="1"/>
          <p:nvPr/>
        </p:nvSpPr>
        <p:spPr>
          <a:xfrm>
            <a:off x="3628938" y="4421375"/>
            <a:ext cx="18861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Request access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g381f59b0e6b_0_5" title="image-removebg-preview (1).png"/>
          <p:cNvPicPr preferRelativeResize="0"/>
          <p:nvPr/>
        </p:nvPicPr>
        <p:blipFill rotWithShape="1">
          <a:blip r:embed="rId8">
            <a:alphaModFix/>
          </a:blip>
          <a:srcRect b="0" l="0" r="75149" t="0"/>
          <a:stretch/>
        </p:blipFill>
        <p:spPr>
          <a:xfrm>
            <a:off x="6959174" y="3142623"/>
            <a:ext cx="223899" cy="2571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computer server&#10;&#10;Description automatically generated" id="332" name="Google Shape;332;g381f59b0e6b_0_5"/>
          <p:cNvPicPr preferRelativeResize="0"/>
          <p:nvPr/>
        </p:nvPicPr>
        <p:blipFill rotWithShape="1">
          <a:blip r:embed="rId9">
            <a:alphaModFix/>
          </a:blip>
          <a:srcRect b="32586" l="43863" r="46178" t="39816"/>
          <a:stretch/>
        </p:blipFill>
        <p:spPr>
          <a:xfrm>
            <a:off x="6038375" y="2854875"/>
            <a:ext cx="616346" cy="544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1" name="Google Shape;341;g381f59b0e6b_0_5"/>
          <p:cNvCxnSpPr>
            <a:stCxn id="318" idx="1"/>
            <a:endCxn id="332" idx="3"/>
          </p:cNvCxnSpPr>
          <p:nvPr/>
        </p:nvCxnSpPr>
        <p:spPr>
          <a:xfrm rot="10800000">
            <a:off x="6654725" y="3127324"/>
            <a:ext cx="832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2" name="Google Shape;342;g381f59b0e6b_0_5"/>
          <p:cNvSpPr txBox="1"/>
          <p:nvPr/>
        </p:nvSpPr>
        <p:spPr>
          <a:xfrm>
            <a:off x="5797850" y="2070050"/>
            <a:ext cx="1097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333333"/>
                </a:solidFill>
              </a:rPr>
              <a:t>Central</a:t>
            </a:r>
            <a:br>
              <a:rPr lang="nl">
                <a:solidFill>
                  <a:srgbClr val="333333"/>
                </a:solidFill>
              </a:rPr>
            </a:br>
            <a:r>
              <a:rPr lang="nl">
                <a:solidFill>
                  <a:srgbClr val="333333"/>
                </a:solidFill>
              </a:rPr>
              <a:t>analysis server</a:t>
            </a:r>
            <a:endParaRPr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14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4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Analysis with DataSHIELD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Setup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grpSp>
        <p:nvGrpSpPr>
          <p:cNvPr id="349" name="Google Shape;349;p14"/>
          <p:cNvGrpSpPr/>
          <p:nvPr/>
        </p:nvGrpSpPr>
        <p:grpSpPr>
          <a:xfrm>
            <a:off x="3657588" y="2070103"/>
            <a:ext cx="4964457" cy="1634120"/>
            <a:chOff x="522125" y="2070050"/>
            <a:chExt cx="7982725" cy="2627625"/>
          </a:xfrm>
        </p:grpSpPr>
        <p:grpSp>
          <p:nvGrpSpPr>
            <p:cNvPr id="350" name="Google Shape;350;p14"/>
            <p:cNvGrpSpPr/>
            <p:nvPr/>
          </p:nvGrpSpPr>
          <p:grpSpPr>
            <a:xfrm>
              <a:off x="522125" y="2070050"/>
              <a:ext cx="4029075" cy="544900"/>
              <a:chOff x="638175" y="2065975"/>
              <a:chExt cx="4029075" cy="544900"/>
            </a:xfrm>
          </p:grpSpPr>
          <p:pic>
            <p:nvPicPr>
              <p:cNvPr id="351" name="Google Shape;351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531550" y="2065975"/>
                <a:ext cx="544900" cy="544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2" name="Google Shape;352;p14"/>
              <p:cNvSpPr txBox="1"/>
              <p:nvPr/>
            </p:nvSpPr>
            <p:spPr>
              <a:xfrm>
                <a:off x="638175" y="2085975"/>
                <a:ext cx="1314600" cy="50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6850" lIns="56850" spcFirstLastPara="1" rIns="56850" wrap="square" tIns="56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71"/>
                  <a:buFont typeface="Arial"/>
                  <a:buNone/>
                </a:pP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Cohort A</a:t>
                </a:r>
                <a:endParaRPr b="0" i="0" sz="87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53" name="Google Shape;353;p14"/>
              <p:cNvCxnSpPr/>
              <p:nvPr/>
            </p:nvCxnSpPr>
            <p:spPr>
              <a:xfrm>
                <a:off x="2210550" y="2336625"/>
                <a:ext cx="712800" cy="3600"/>
              </a:xfrm>
              <a:prstGeom prst="straightConnector1">
                <a:avLst/>
              </a:prstGeom>
              <a:noFill/>
              <a:ln cap="flat" cmpd="sng" w="11850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pic>
            <p:nvPicPr>
              <p:cNvPr id="354" name="Google Shape;354;p1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122350" y="2065975"/>
                <a:ext cx="544900" cy="544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5" name="Google Shape;355;p14"/>
              <p:cNvSpPr txBox="1"/>
              <p:nvPr/>
            </p:nvSpPr>
            <p:spPr>
              <a:xfrm>
                <a:off x="3057438" y="2066025"/>
                <a:ext cx="1200300" cy="54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6850" lIns="56850" spcFirstLastPara="1" rIns="56850" wrap="square" tIns="56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71"/>
                  <a:buFont typeface="Arial"/>
                  <a:buNone/>
                </a:pP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Armadillo / </a:t>
                </a:r>
                <a:b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Opal server</a:t>
                </a:r>
                <a:endParaRPr b="0" i="0" sz="87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56" name="Google Shape;356;p14" title="image (1)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487525" y="2854874"/>
              <a:ext cx="544900" cy="5449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7" name="Google Shape;357;p14"/>
            <p:cNvGrpSpPr/>
            <p:nvPr/>
          </p:nvGrpSpPr>
          <p:grpSpPr>
            <a:xfrm>
              <a:off x="522125" y="2853825"/>
              <a:ext cx="4029075" cy="544900"/>
              <a:chOff x="638175" y="2065975"/>
              <a:chExt cx="4029075" cy="544900"/>
            </a:xfrm>
          </p:grpSpPr>
          <p:pic>
            <p:nvPicPr>
              <p:cNvPr id="358" name="Google Shape;358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531550" y="2065975"/>
                <a:ext cx="544900" cy="544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9" name="Google Shape;359;p14"/>
              <p:cNvSpPr txBox="1"/>
              <p:nvPr/>
            </p:nvSpPr>
            <p:spPr>
              <a:xfrm>
                <a:off x="638175" y="2085975"/>
                <a:ext cx="1314600" cy="50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6850" lIns="56850" spcFirstLastPara="1" rIns="56850" wrap="square" tIns="56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71"/>
                  <a:buFont typeface="Arial"/>
                  <a:buNone/>
                </a:pP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Cohort B</a:t>
                </a:r>
                <a:endParaRPr b="0" i="0" sz="87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60" name="Google Shape;360;p14"/>
              <p:cNvCxnSpPr/>
              <p:nvPr/>
            </p:nvCxnSpPr>
            <p:spPr>
              <a:xfrm>
                <a:off x="2210550" y="2336625"/>
                <a:ext cx="712800" cy="3600"/>
              </a:xfrm>
              <a:prstGeom prst="straightConnector1">
                <a:avLst/>
              </a:prstGeom>
              <a:noFill/>
              <a:ln cap="flat" cmpd="sng" w="11850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pic>
            <p:nvPicPr>
              <p:cNvPr id="361" name="Google Shape;361;p1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122350" y="2065975"/>
                <a:ext cx="544900" cy="544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2" name="Google Shape;362;p14"/>
              <p:cNvSpPr txBox="1"/>
              <p:nvPr/>
            </p:nvSpPr>
            <p:spPr>
              <a:xfrm>
                <a:off x="3057438" y="2066025"/>
                <a:ext cx="1200300" cy="54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6850" lIns="56850" spcFirstLastPara="1" rIns="56850" wrap="square" tIns="56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71"/>
                  <a:buFont typeface="Arial"/>
                  <a:buNone/>
                </a:pP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Armadillo / </a:t>
                </a:r>
                <a:b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Opal server</a:t>
                </a:r>
                <a:endParaRPr b="0" i="0" sz="87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3" name="Google Shape;363;p14"/>
            <p:cNvGrpSpPr/>
            <p:nvPr/>
          </p:nvGrpSpPr>
          <p:grpSpPr>
            <a:xfrm>
              <a:off x="522125" y="3637600"/>
              <a:ext cx="4029075" cy="544900"/>
              <a:chOff x="638175" y="2065975"/>
              <a:chExt cx="4029075" cy="544900"/>
            </a:xfrm>
          </p:grpSpPr>
          <p:pic>
            <p:nvPicPr>
              <p:cNvPr id="364" name="Google Shape;364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531550" y="2065975"/>
                <a:ext cx="544900" cy="544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5" name="Google Shape;365;p14"/>
              <p:cNvSpPr txBox="1"/>
              <p:nvPr/>
            </p:nvSpPr>
            <p:spPr>
              <a:xfrm>
                <a:off x="638175" y="2085975"/>
                <a:ext cx="1314600" cy="50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6850" lIns="56850" spcFirstLastPara="1" rIns="56850" wrap="square" tIns="56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71"/>
                  <a:buFont typeface="Arial"/>
                  <a:buNone/>
                </a:pP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Cohort C</a:t>
                </a:r>
                <a:endParaRPr b="0" i="0" sz="87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66" name="Google Shape;366;p14"/>
              <p:cNvCxnSpPr/>
              <p:nvPr/>
            </p:nvCxnSpPr>
            <p:spPr>
              <a:xfrm>
                <a:off x="2210550" y="2336625"/>
                <a:ext cx="712800" cy="3600"/>
              </a:xfrm>
              <a:prstGeom prst="straightConnector1">
                <a:avLst/>
              </a:prstGeom>
              <a:noFill/>
              <a:ln cap="flat" cmpd="sng" w="11850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pic>
            <p:nvPicPr>
              <p:cNvPr id="367" name="Google Shape;367;p1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122350" y="2065975"/>
                <a:ext cx="544900" cy="544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8" name="Google Shape;368;p14"/>
              <p:cNvSpPr txBox="1"/>
              <p:nvPr/>
            </p:nvSpPr>
            <p:spPr>
              <a:xfrm>
                <a:off x="3057438" y="2066025"/>
                <a:ext cx="1200300" cy="54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6850" lIns="56850" spcFirstLastPara="1" rIns="56850" wrap="square" tIns="56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71"/>
                  <a:buFont typeface="Arial"/>
                  <a:buNone/>
                </a:pP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Armadillo / </a:t>
                </a:r>
                <a:b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Opal server</a:t>
                </a:r>
                <a:endParaRPr b="0" i="0" sz="87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69" name="Google Shape;369;p14"/>
            <p:cNvCxnSpPr>
              <a:stCxn id="370" idx="1"/>
            </p:cNvCxnSpPr>
            <p:nvPr/>
          </p:nvCxnSpPr>
          <p:spPr>
            <a:xfrm rot="10800000">
              <a:off x="4550975" y="2339225"/>
              <a:ext cx="1487400" cy="788100"/>
            </a:xfrm>
            <a:prstGeom prst="straightConnector1">
              <a:avLst/>
            </a:prstGeom>
            <a:noFill/>
            <a:ln cap="flat" cmpd="sng" w="11900">
              <a:solidFill>
                <a:schemeClr val="dk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371" name="Google Shape;371;p14"/>
            <p:cNvCxnSpPr>
              <a:endCxn id="361" idx="3"/>
            </p:cNvCxnSpPr>
            <p:nvPr/>
          </p:nvCxnSpPr>
          <p:spPr>
            <a:xfrm rot="10800000">
              <a:off x="4551200" y="3126275"/>
              <a:ext cx="1295400" cy="2100"/>
            </a:xfrm>
            <a:prstGeom prst="straightConnector1">
              <a:avLst/>
            </a:prstGeom>
            <a:noFill/>
            <a:ln cap="flat" cmpd="sng" w="11850">
              <a:solidFill>
                <a:schemeClr val="dk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372" name="Google Shape;372;p14"/>
            <p:cNvCxnSpPr>
              <a:stCxn id="370" idx="1"/>
              <a:endCxn id="367" idx="3"/>
            </p:cNvCxnSpPr>
            <p:nvPr/>
          </p:nvCxnSpPr>
          <p:spPr>
            <a:xfrm flipH="1">
              <a:off x="4551275" y="3127325"/>
              <a:ext cx="1487100" cy="782700"/>
            </a:xfrm>
            <a:prstGeom prst="straightConnector1">
              <a:avLst/>
            </a:prstGeom>
            <a:noFill/>
            <a:ln cap="flat" cmpd="sng" w="11850">
              <a:solidFill>
                <a:schemeClr val="dk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pic>
          <p:nvPicPr>
            <p:cNvPr id="373" name="Google Shape;373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959175" y="2853824"/>
              <a:ext cx="223900" cy="223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4" name="Google Shape;374;p14"/>
            <p:cNvSpPr txBox="1"/>
            <p:nvPr/>
          </p:nvSpPr>
          <p:spPr>
            <a:xfrm>
              <a:off x="7190250" y="3355375"/>
              <a:ext cx="13146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850" lIns="56850" spcFirstLastPara="1" rIns="56850" wrap="square" tIns="56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71"/>
                <a:buFont typeface="Arial"/>
                <a:buNone/>
              </a:pPr>
              <a:r>
                <a:rPr b="0" i="0" lang="nl" sz="87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Researcher</a:t>
              </a:r>
              <a:endParaRPr b="0" i="0" sz="87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5" name="Google Shape;375;p14"/>
            <p:cNvCxnSpPr/>
            <p:nvPr/>
          </p:nvCxnSpPr>
          <p:spPr>
            <a:xfrm flipH="1">
              <a:off x="1626400" y="3860275"/>
              <a:ext cx="6182400" cy="601800"/>
            </a:xfrm>
            <a:prstGeom prst="bentConnector3">
              <a:avLst>
                <a:gd fmla="val -132" name="adj1"/>
              </a:avLst>
            </a:prstGeom>
            <a:noFill/>
            <a:ln cap="flat" cmpd="sng" w="5925">
              <a:solidFill>
                <a:schemeClr val="dk2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376" name="Google Shape;376;p14"/>
            <p:cNvCxnSpPr/>
            <p:nvPr/>
          </p:nvCxnSpPr>
          <p:spPr>
            <a:xfrm rot="10800000">
              <a:off x="1703225" y="4195000"/>
              <a:ext cx="0" cy="276300"/>
            </a:xfrm>
            <a:prstGeom prst="straightConnector1">
              <a:avLst/>
            </a:prstGeom>
            <a:noFill/>
            <a:ln cap="flat" cmpd="sng" w="5925">
              <a:solidFill>
                <a:schemeClr val="dk2"/>
              </a:solidFill>
              <a:prstDash val="lgDash"/>
              <a:round/>
              <a:headEnd len="sm" w="sm" type="none"/>
              <a:tailEnd len="med" w="med" type="triangle"/>
            </a:ln>
          </p:spPr>
        </p:cxnSp>
        <p:sp>
          <p:nvSpPr>
            <p:cNvPr id="377" name="Google Shape;377;p14"/>
            <p:cNvSpPr txBox="1"/>
            <p:nvPr/>
          </p:nvSpPr>
          <p:spPr>
            <a:xfrm>
              <a:off x="3628938" y="4421375"/>
              <a:ext cx="18861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6850" lIns="56850" spcFirstLastPara="1" rIns="56850" wrap="square" tIns="56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71"/>
                <a:buFont typeface="Arial"/>
                <a:buNone/>
              </a:pPr>
              <a:r>
                <a:rPr b="0" i="0" lang="nl" sz="87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Request access</a:t>
              </a:r>
              <a:endParaRPr b="0" i="0" sz="87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8" name="Google Shape;378;p14" title="image-removebg-preview (1).png"/>
            <p:cNvPicPr preferRelativeResize="0"/>
            <p:nvPr/>
          </p:nvPicPr>
          <p:blipFill rotWithShape="1">
            <a:blip r:embed="rId8">
              <a:alphaModFix/>
            </a:blip>
            <a:srcRect b="0" l="0" r="75149" t="0"/>
            <a:stretch/>
          </p:blipFill>
          <p:spPr>
            <a:xfrm>
              <a:off x="6959174" y="3142623"/>
              <a:ext cx="223899" cy="2571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diagram of a computer server&#10;&#10;Description automatically generated" id="370" name="Google Shape;370;p14"/>
            <p:cNvPicPr preferRelativeResize="0"/>
            <p:nvPr/>
          </p:nvPicPr>
          <p:blipFill rotWithShape="1">
            <a:blip r:embed="rId9">
              <a:alphaModFix/>
            </a:blip>
            <a:srcRect b="32586" l="43863" r="46178" t="39816"/>
            <a:stretch/>
          </p:blipFill>
          <p:spPr>
            <a:xfrm>
              <a:off x="6038375" y="2854875"/>
              <a:ext cx="616346" cy="544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79" name="Google Shape;379;p14"/>
            <p:cNvCxnSpPr>
              <a:stCxn id="356" idx="1"/>
              <a:endCxn id="370" idx="3"/>
            </p:cNvCxnSpPr>
            <p:nvPr/>
          </p:nvCxnSpPr>
          <p:spPr>
            <a:xfrm rot="10800000">
              <a:off x="6654725" y="3127324"/>
              <a:ext cx="832800" cy="0"/>
            </a:xfrm>
            <a:prstGeom prst="straightConnector1">
              <a:avLst/>
            </a:prstGeom>
            <a:noFill/>
            <a:ln cap="flat" cmpd="sng" w="59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80" name="Google Shape;380;p14"/>
            <p:cNvSpPr txBox="1"/>
            <p:nvPr/>
          </p:nvSpPr>
          <p:spPr>
            <a:xfrm>
              <a:off x="5797850" y="2070050"/>
              <a:ext cx="10974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6850" lIns="56850" spcFirstLastPara="1" rIns="56850" wrap="square" tIns="5685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870">
                  <a:solidFill>
                    <a:srgbClr val="333333"/>
                  </a:solidFill>
                </a:rPr>
                <a:t>Central</a:t>
              </a:r>
              <a:br>
                <a:rPr lang="nl" sz="870">
                  <a:solidFill>
                    <a:srgbClr val="333333"/>
                  </a:solidFill>
                </a:rPr>
              </a:br>
              <a:r>
                <a:rPr lang="nl" sz="870">
                  <a:solidFill>
                    <a:srgbClr val="333333"/>
                  </a:solidFill>
                </a:rPr>
                <a:t>analysis server</a:t>
              </a:r>
              <a:endParaRPr sz="870">
                <a:solidFill>
                  <a:srgbClr val="333333"/>
                </a:solidFill>
              </a:endParaRPr>
            </a:p>
          </p:txBody>
        </p:sp>
      </p:grpSp>
      <p:sp>
        <p:nvSpPr>
          <p:cNvPr id="381" name="Google Shape;381;p14"/>
          <p:cNvSpPr txBox="1"/>
          <p:nvPr/>
        </p:nvSpPr>
        <p:spPr>
          <a:xfrm>
            <a:off x="629625" y="2082575"/>
            <a:ext cx="3027900" cy="24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82" name="Google Shape;382;p14"/>
          <p:cNvSpPr txBox="1"/>
          <p:nvPr/>
        </p:nvSpPr>
        <p:spPr>
          <a:xfrm>
            <a:off x="639300" y="2082575"/>
            <a:ext cx="3018300" cy="24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sz="1800">
                <a:solidFill>
                  <a:schemeClr val="dk2"/>
                </a:solidFill>
              </a:rPr>
              <a:t>In R you have one workspace</a:t>
            </a:r>
            <a:br>
              <a:rPr lang="nl" sz="1800">
                <a:solidFill>
                  <a:schemeClr val="dk2"/>
                </a:solidFill>
              </a:rPr>
            </a:b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sz="1800">
                <a:solidFill>
                  <a:schemeClr val="dk2"/>
                </a:solidFill>
              </a:rPr>
              <a:t>In DataSHIELD you have two!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81f59b0e6b_0_44"/>
          <p:cNvSpPr/>
          <p:nvPr/>
        </p:nvSpPr>
        <p:spPr>
          <a:xfrm>
            <a:off x="4949775" y="1869475"/>
            <a:ext cx="1472400" cy="17436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8" name="Google Shape;388;g381f59b0e6b_0_44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381f59b0e6b_0_44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Analysis with DataSHIELD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Setup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grpSp>
        <p:nvGrpSpPr>
          <p:cNvPr id="390" name="Google Shape;390;g381f59b0e6b_0_44"/>
          <p:cNvGrpSpPr/>
          <p:nvPr/>
        </p:nvGrpSpPr>
        <p:grpSpPr>
          <a:xfrm>
            <a:off x="3657588" y="2070103"/>
            <a:ext cx="4964457" cy="1634120"/>
            <a:chOff x="522125" y="2070050"/>
            <a:chExt cx="7982725" cy="2627625"/>
          </a:xfrm>
        </p:grpSpPr>
        <p:grpSp>
          <p:nvGrpSpPr>
            <p:cNvPr id="391" name="Google Shape;391;g381f59b0e6b_0_44"/>
            <p:cNvGrpSpPr/>
            <p:nvPr/>
          </p:nvGrpSpPr>
          <p:grpSpPr>
            <a:xfrm>
              <a:off x="522125" y="2070050"/>
              <a:ext cx="4029075" cy="544900"/>
              <a:chOff x="638175" y="2065975"/>
              <a:chExt cx="4029075" cy="544900"/>
            </a:xfrm>
          </p:grpSpPr>
          <p:pic>
            <p:nvPicPr>
              <p:cNvPr id="392" name="Google Shape;392;g381f59b0e6b_0_4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531550" y="2065975"/>
                <a:ext cx="544900" cy="544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3" name="Google Shape;393;g381f59b0e6b_0_44"/>
              <p:cNvSpPr txBox="1"/>
              <p:nvPr/>
            </p:nvSpPr>
            <p:spPr>
              <a:xfrm>
                <a:off x="638175" y="2085975"/>
                <a:ext cx="1314600" cy="50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6850" lIns="56850" spcFirstLastPara="1" rIns="56850" wrap="square" tIns="56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71"/>
                  <a:buFont typeface="Arial"/>
                  <a:buNone/>
                </a:pP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Cohort A</a:t>
                </a:r>
                <a:endParaRPr b="0" i="0" sz="87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94" name="Google Shape;394;g381f59b0e6b_0_44"/>
              <p:cNvCxnSpPr/>
              <p:nvPr/>
            </p:nvCxnSpPr>
            <p:spPr>
              <a:xfrm>
                <a:off x="2210550" y="2336625"/>
                <a:ext cx="712800" cy="3600"/>
              </a:xfrm>
              <a:prstGeom prst="straightConnector1">
                <a:avLst/>
              </a:prstGeom>
              <a:noFill/>
              <a:ln cap="flat" cmpd="sng" w="11850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pic>
            <p:nvPicPr>
              <p:cNvPr id="395" name="Google Shape;395;g381f59b0e6b_0_4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122350" y="2065975"/>
                <a:ext cx="544900" cy="544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6" name="Google Shape;396;g381f59b0e6b_0_44"/>
              <p:cNvSpPr txBox="1"/>
              <p:nvPr/>
            </p:nvSpPr>
            <p:spPr>
              <a:xfrm>
                <a:off x="3057438" y="2066025"/>
                <a:ext cx="1200300" cy="54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6850" lIns="56850" spcFirstLastPara="1" rIns="56850" wrap="square" tIns="56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71"/>
                  <a:buFont typeface="Arial"/>
                  <a:buNone/>
                </a:pP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Armadillo / </a:t>
                </a:r>
                <a:b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Opal server</a:t>
                </a:r>
                <a:endParaRPr b="0" i="0" sz="87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97" name="Google Shape;397;g381f59b0e6b_0_44" title="image (1)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487525" y="2854874"/>
              <a:ext cx="544900" cy="5449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98" name="Google Shape;398;g381f59b0e6b_0_44"/>
            <p:cNvGrpSpPr/>
            <p:nvPr/>
          </p:nvGrpSpPr>
          <p:grpSpPr>
            <a:xfrm>
              <a:off x="522125" y="2853825"/>
              <a:ext cx="4029075" cy="544900"/>
              <a:chOff x="638175" y="2065975"/>
              <a:chExt cx="4029075" cy="544900"/>
            </a:xfrm>
          </p:grpSpPr>
          <p:pic>
            <p:nvPicPr>
              <p:cNvPr id="399" name="Google Shape;399;g381f59b0e6b_0_4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531550" y="2065975"/>
                <a:ext cx="544900" cy="544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0" name="Google Shape;400;g381f59b0e6b_0_44"/>
              <p:cNvSpPr txBox="1"/>
              <p:nvPr/>
            </p:nvSpPr>
            <p:spPr>
              <a:xfrm>
                <a:off x="638175" y="2085975"/>
                <a:ext cx="1314600" cy="50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6850" lIns="56850" spcFirstLastPara="1" rIns="56850" wrap="square" tIns="56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71"/>
                  <a:buFont typeface="Arial"/>
                  <a:buNone/>
                </a:pP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Cohort B</a:t>
                </a:r>
                <a:endParaRPr b="0" i="0" sz="87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01" name="Google Shape;401;g381f59b0e6b_0_44"/>
              <p:cNvCxnSpPr/>
              <p:nvPr/>
            </p:nvCxnSpPr>
            <p:spPr>
              <a:xfrm>
                <a:off x="2210550" y="2336625"/>
                <a:ext cx="712800" cy="3600"/>
              </a:xfrm>
              <a:prstGeom prst="straightConnector1">
                <a:avLst/>
              </a:prstGeom>
              <a:noFill/>
              <a:ln cap="flat" cmpd="sng" w="11850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pic>
            <p:nvPicPr>
              <p:cNvPr id="402" name="Google Shape;402;g381f59b0e6b_0_4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122350" y="2065975"/>
                <a:ext cx="544900" cy="544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3" name="Google Shape;403;g381f59b0e6b_0_44"/>
              <p:cNvSpPr txBox="1"/>
              <p:nvPr/>
            </p:nvSpPr>
            <p:spPr>
              <a:xfrm>
                <a:off x="3057438" y="2066025"/>
                <a:ext cx="1200300" cy="54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6850" lIns="56850" spcFirstLastPara="1" rIns="56850" wrap="square" tIns="56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71"/>
                  <a:buFont typeface="Arial"/>
                  <a:buNone/>
                </a:pP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Armadillo / </a:t>
                </a:r>
                <a:b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Opal server</a:t>
                </a:r>
                <a:endParaRPr b="0" i="0" sz="87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4" name="Google Shape;404;g381f59b0e6b_0_44"/>
            <p:cNvGrpSpPr/>
            <p:nvPr/>
          </p:nvGrpSpPr>
          <p:grpSpPr>
            <a:xfrm>
              <a:off x="522125" y="3637600"/>
              <a:ext cx="4029075" cy="544900"/>
              <a:chOff x="638175" y="2065975"/>
              <a:chExt cx="4029075" cy="544900"/>
            </a:xfrm>
          </p:grpSpPr>
          <p:pic>
            <p:nvPicPr>
              <p:cNvPr id="405" name="Google Shape;405;g381f59b0e6b_0_4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531550" y="2065975"/>
                <a:ext cx="544900" cy="544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6" name="Google Shape;406;g381f59b0e6b_0_44"/>
              <p:cNvSpPr txBox="1"/>
              <p:nvPr/>
            </p:nvSpPr>
            <p:spPr>
              <a:xfrm>
                <a:off x="638175" y="2085975"/>
                <a:ext cx="1314600" cy="50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6850" lIns="56850" spcFirstLastPara="1" rIns="56850" wrap="square" tIns="56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71"/>
                  <a:buFont typeface="Arial"/>
                  <a:buNone/>
                </a:pP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Cohort C</a:t>
                </a:r>
                <a:endParaRPr b="0" i="0" sz="87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07" name="Google Shape;407;g381f59b0e6b_0_44"/>
              <p:cNvCxnSpPr/>
              <p:nvPr/>
            </p:nvCxnSpPr>
            <p:spPr>
              <a:xfrm>
                <a:off x="2210550" y="2336625"/>
                <a:ext cx="712800" cy="3600"/>
              </a:xfrm>
              <a:prstGeom prst="straightConnector1">
                <a:avLst/>
              </a:prstGeom>
              <a:noFill/>
              <a:ln cap="flat" cmpd="sng" w="11850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pic>
            <p:nvPicPr>
              <p:cNvPr id="408" name="Google Shape;408;g381f59b0e6b_0_4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122350" y="2065975"/>
                <a:ext cx="544900" cy="544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9" name="Google Shape;409;g381f59b0e6b_0_44"/>
              <p:cNvSpPr txBox="1"/>
              <p:nvPr/>
            </p:nvSpPr>
            <p:spPr>
              <a:xfrm>
                <a:off x="3057438" y="2066025"/>
                <a:ext cx="1200300" cy="54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6850" lIns="56850" spcFirstLastPara="1" rIns="56850" wrap="square" tIns="56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71"/>
                  <a:buFont typeface="Arial"/>
                  <a:buNone/>
                </a:pP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Armadillo / </a:t>
                </a:r>
                <a:b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Opal server</a:t>
                </a:r>
                <a:endParaRPr b="0" i="0" sz="87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10" name="Google Shape;410;g381f59b0e6b_0_44"/>
            <p:cNvCxnSpPr>
              <a:stCxn id="411" idx="1"/>
            </p:cNvCxnSpPr>
            <p:nvPr/>
          </p:nvCxnSpPr>
          <p:spPr>
            <a:xfrm rot="10800000">
              <a:off x="4550975" y="2339225"/>
              <a:ext cx="1487400" cy="788100"/>
            </a:xfrm>
            <a:prstGeom prst="straightConnector1">
              <a:avLst/>
            </a:prstGeom>
            <a:noFill/>
            <a:ln cap="flat" cmpd="sng" w="11900">
              <a:solidFill>
                <a:schemeClr val="dk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412" name="Google Shape;412;g381f59b0e6b_0_44"/>
            <p:cNvCxnSpPr>
              <a:endCxn id="402" idx="3"/>
            </p:cNvCxnSpPr>
            <p:nvPr/>
          </p:nvCxnSpPr>
          <p:spPr>
            <a:xfrm rot="10800000">
              <a:off x="4551200" y="3126275"/>
              <a:ext cx="1295400" cy="2100"/>
            </a:xfrm>
            <a:prstGeom prst="straightConnector1">
              <a:avLst/>
            </a:prstGeom>
            <a:noFill/>
            <a:ln cap="flat" cmpd="sng" w="11850">
              <a:solidFill>
                <a:schemeClr val="dk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413" name="Google Shape;413;g381f59b0e6b_0_44"/>
            <p:cNvCxnSpPr>
              <a:stCxn id="411" idx="1"/>
              <a:endCxn id="408" idx="3"/>
            </p:cNvCxnSpPr>
            <p:nvPr/>
          </p:nvCxnSpPr>
          <p:spPr>
            <a:xfrm flipH="1">
              <a:off x="4551275" y="3127325"/>
              <a:ext cx="1487100" cy="782700"/>
            </a:xfrm>
            <a:prstGeom prst="straightConnector1">
              <a:avLst/>
            </a:prstGeom>
            <a:noFill/>
            <a:ln cap="flat" cmpd="sng" w="11850">
              <a:solidFill>
                <a:schemeClr val="dk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pic>
          <p:nvPicPr>
            <p:cNvPr id="414" name="Google Shape;414;g381f59b0e6b_0_4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959175" y="2853824"/>
              <a:ext cx="223900" cy="223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5" name="Google Shape;415;g381f59b0e6b_0_44"/>
            <p:cNvSpPr txBox="1"/>
            <p:nvPr/>
          </p:nvSpPr>
          <p:spPr>
            <a:xfrm>
              <a:off x="7190250" y="3355375"/>
              <a:ext cx="13146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850" lIns="56850" spcFirstLastPara="1" rIns="56850" wrap="square" tIns="56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71"/>
                <a:buFont typeface="Arial"/>
                <a:buNone/>
              </a:pPr>
              <a:r>
                <a:rPr b="0" i="0" lang="nl" sz="87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Researcher</a:t>
              </a:r>
              <a:endParaRPr b="0" i="0" sz="87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6" name="Google Shape;416;g381f59b0e6b_0_44"/>
            <p:cNvCxnSpPr/>
            <p:nvPr/>
          </p:nvCxnSpPr>
          <p:spPr>
            <a:xfrm flipH="1">
              <a:off x="1626400" y="3860275"/>
              <a:ext cx="6182400" cy="601800"/>
            </a:xfrm>
            <a:prstGeom prst="bentConnector3">
              <a:avLst>
                <a:gd fmla="val -132" name="adj1"/>
              </a:avLst>
            </a:prstGeom>
            <a:noFill/>
            <a:ln cap="flat" cmpd="sng" w="5925">
              <a:solidFill>
                <a:schemeClr val="dk2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417" name="Google Shape;417;g381f59b0e6b_0_44"/>
            <p:cNvCxnSpPr/>
            <p:nvPr/>
          </p:nvCxnSpPr>
          <p:spPr>
            <a:xfrm rot="10800000">
              <a:off x="1703225" y="4195000"/>
              <a:ext cx="0" cy="276300"/>
            </a:xfrm>
            <a:prstGeom prst="straightConnector1">
              <a:avLst/>
            </a:prstGeom>
            <a:noFill/>
            <a:ln cap="flat" cmpd="sng" w="5925">
              <a:solidFill>
                <a:schemeClr val="dk2"/>
              </a:solidFill>
              <a:prstDash val="lgDash"/>
              <a:round/>
              <a:headEnd len="sm" w="sm" type="none"/>
              <a:tailEnd len="med" w="med" type="triangle"/>
            </a:ln>
          </p:spPr>
        </p:cxnSp>
        <p:sp>
          <p:nvSpPr>
            <p:cNvPr id="418" name="Google Shape;418;g381f59b0e6b_0_44"/>
            <p:cNvSpPr txBox="1"/>
            <p:nvPr/>
          </p:nvSpPr>
          <p:spPr>
            <a:xfrm>
              <a:off x="3628938" y="4421375"/>
              <a:ext cx="18861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6850" lIns="56850" spcFirstLastPara="1" rIns="56850" wrap="square" tIns="56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71"/>
                <a:buFont typeface="Arial"/>
                <a:buNone/>
              </a:pPr>
              <a:r>
                <a:rPr b="0" i="0" lang="nl" sz="87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Request access</a:t>
              </a:r>
              <a:endParaRPr b="0" i="0" sz="87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9" name="Google Shape;419;g381f59b0e6b_0_44" title="image-removebg-preview (1).png"/>
            <p:cNvPicPr preferRelativeResize="0"/>
            <p:nvPr/>
          </p:nvPicPr>
          <p:blipFill rotWithShape="1">
            <a:blip r:embed="rId8">
              <a:alphaModFix/>
            </a:blip>
            <a:srcRect b="0" l="0" r="75149" t="0"/>
            <a:stretch/>
          </p:blipFill>
          <p:spPr>
            <a:xfrm>
              <a:off x="6959174" y="3142623"/>
              <a:ext cx="223899" cy="2571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diagram of a computer server&#10;&#10;Description automatically generated" id="411" name="Google Shape;411;g381f59b0e6b_0_44"/>
            <p:cNvPicPr preferRelativeResize="0"/>
            <p:nvPr/>
          </p:nvPicPr>
          <p:blipFill rotWithShape="1">
            <a:blip r:embed="rId9">
              <a:alphaModFix/>
            </a:blip>
            <a:srcRect b="32586" l="43863" r="46178" t="39816"/>
            <a:stretch/>
          </p:blipFill>
          <p:spPr>
            <a:xfrm>
              <a:off x="6038375" y="2854875"/>
              <a:ext cx="616346" cy="544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20" name="Google Shape;420;g381f59b0e6b_0_44"/>
            <p:cNvCxnSpPr>
              <a:stCxn id="397" idx="1"/>
              <a:endCxn id="411" idx="3"/>
            </p:cNvCxnSpPr>
            <p:nvPr/>
          </p:nvCxnSpPr>
          <p:spPr>
            <a:xfrm rot="10800000">
              <a:off x="6654725" y="3127324"/>
              <a:ext cx="832800" cy="0"/>
            </a:xfrm>
            <a:prstGeom prst="straightConnector1">
              <a:avLst/>
            </a:prstGeom>
            <a:noFill/>
            <a:ln cap="flat" cmpd="sng" w="59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21" name="Google Shape;421;g381f59b0e6b_0_44"/>
            <p:cNvSpPr txBox="1"/>
            <p:nvPr/>
          </p:nvSpPr>
          <p:spPr>
            <a:xfrm>
              <a:off x="5797850" y="2070050"/>
              <a:ext cx="10974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6850" lIns="56850" spcFirstLastPara="1" rIns="56850" wrap="square" tIns="5685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870">
                  <a:solidFill>
                    <a:srgbClr val="333333"/>
                  </a:solidFill>
                </a:rPr>
                <a:t>Central</a:t>
              </a:r>
              <a:br>
                <a:rPr lang="nl" sz="870">
                  <a:solidFill>
                    <a:srgbClr val="333333"/>
                  </a:solidFill>
                </a:rPr>
              </a:br>
              <a:r>
                <a:rPr lang="nl" sz="870">
                  <a:solidFill>
                    <a:srgbClr val="333333"/>
                  </a:solidFill>
                </a:rPr>
                <a:t>analysis server</a:t>
              </a:r>
              <a:endParaRPr sz="870">
                <a:solidFill>
                  <a:srgbClr val="333333"/>
                </a:solidFill>
              </a:endParaRPr>
            </a:p>
          </p:txBody>
        </p:sp>
      </p:grpSp>
      <p:sp>
        <p:nvSpPr>
          <p:cNvPr id="422" name="Google Shape;422;g381f59b0e6b_0_44"/>
          <p:cNvSpPr txBox="1"/>
          <p:nvPr/>
        </p:nvSpPr>
        <p:spPr>
          <a:xfrm>
            <a:off x="629625" y="2082575"/>
            <a:ext cx="3027900" cy="24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23" name="Google Shape;423;g381f59b0e6b_0_44"/>
          <p:cNvSpPr txBox="1"/>
          <p:nvPr/>
        </p:nvSpPr>
        <p:spPr>
          <a:xfrm>
            <a:off x="639300" y="2082575"/>
            <a:ext cx="3018300" cy="24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nl" sz="1800">
                <a:solidFill>
                  <a:schemeClr val="dk2"/>
                </a:solidFill>
              </a:rPr>
              <a:t>Server-side workspace (participant data, cannot view raw data)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81f59b0e6b_0_84"/>
          <p:cNvSpPr/>
          <p:nvPr/>
        </p:nvSpPr>
        <p:spPr>
          <a:xfrm>
            <a:off x="6556550" y="1827100"/>
            <a:ext cx="1472400" cy="17436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9" name="Google Shape;429;g381f59b0e6b_0_84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g381f59b0e6b_0_84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Analysis with DataSHIELD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Setup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grpSp>
        <p:nvGrpSpPr>
          <p:cNvPr id="431" name="Google Shape;431;g381f59b0e6b_0_84"/>
          <p:cNvGrpSpPr/>
          <p:nvPr/>
        </p:nvGrpSpPr>
        <p:grpSpPr>
          <a:xfrm>
            <a:off x="3657588" y="2070103"/>
            <a:ext cx="4964457" cy="1634120"/>
            <a:chOff x="522125" y="2070050"/>
            <a:chExt cx="7982725" cy="2627625"/>
          </a:xfrm>
        </p:grpSpPr>
        <p:grpSp>
          <p:nvGrpSpPr>
            <p:cNvPr id="432" name="Google Shape;432;g381f59b0e6b_0_84"/>
            <p:cNvGrpSpPr/>
            <p:nvPr/>
          </p:nvGrpSpPr>
          <p:grpSpPr>
            <a:xfrm>
              <a:off x="522125" y="2070050"/>
              <a:ext cx="4029075" cy="544900"/>
              <a:chOff x="638175" y="2065975"/>
              <a:chExt cx="4029075" cy="544900"/>
            </a:xfrm>
          </p:grpSpPr>
          <p:pic>
            <p:nvPicPr>
              <p:cNvPr id="433" name="Google Shape;433;g381f59b0e6b_0_8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531550" y="2065975"/>
                <a:ext cx="544900" cy="544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4" name="Google Shape;434;g381f59b0e6b_0_84"/>
              <p:cNvSpPr txBox="1"/>
              <p:nvPr/>
            </p:nvSpPr>
            <p:spPr>
              <a:xfrm>
                <a:off x="638175" y="2085975"/>
                <a:ext cx="1314600" cy="50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6850" lIns="56850" spcFirstLastPara="1" rIns="56850" wrap="square" tIns="56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71"/>
                  <a:buFont typeface="Arial"/>
                  <a:buNone/>
                </a:pP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Cohort A</a:t>
                </a:r>
                <a:endParaRPr b="0" i="0" sz="87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35" name="Google Shape;435;g381f59b0e6b_0_84"/>
              <p:cNvCxnSpPr/>
              <p:nvPr/>
            </p:nvCxnSpPr>
            <p:spPr>
              <a:xfrm>
                <a:off x="2210550" y="2336625"/>
                <a:ext cx="712800" cy="3600"/>
              </a:xfrm>
              <a:prstGeom prst="straightConnector1">
                <a:avLst/>
              </a:prstGeom>
              <a:noFill/>
              <a:ln cap="flat" cmpd="sng" w="11850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pic>
            <p:nvPicPr>
              <p:cNvPr id="436" name="Google Shape;436;g381f59b0e6b_0_8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122350" y="2065975"/>
                <a:ext cx="544900" cy="544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7" name="Google Shape;437;g381f59b0e6b_0_84"/>
              <p:cNvSpPr txBox="1"/>
              <p:nvPr/>
            </p:nvSpPr>
            <p:spPr>
              <a:xfrm>
                <a:off x="3057438" y="2066025"/>
                <a:ext cx="1200300" cy="54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6850" lIns="56850" spcFirstLastPara="1" rIns="56850" wrap="square" tIns="56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71"/>
                  <a:buFont typeface="Arial"/>
                  <a:buNone/>
                </a:pP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Armadillo / </a:t>
                </a:r>
                <a:b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Opal server</a:t>
                </a:r>
                <a:endParaRPr b="0" i="0" sz="87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38" name="Google Shape;438;g381f59b0e6b_0_84" title="image (1)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487525" y="2854874"/>
              <a:ext cx="544900" cy="5449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9" name="Google Shape;439;g381f59b0e6b_0_84"/>
            <p:cNvGrpSpPr/>
            <p:nvPr/>
          </p:nvGrpSpPr>
          <p:grpSpPr>
            <a:xfrm>
              <a:off x="522125" y="2853825"/>
              <a:ext cx="4029075" cy="544900"/>
              <a:chOff x="638175" y="2065975"/>
              <a:chExt cx="4029075" cy="544900"/>
            </a:xfrm>
          </p:grpSpPr>
          <p:pic>
            <p:nvPicPr>
              <p:cNvPr id="440" name="Google Shape;440;g381f59b0e6b_0_8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531550" y="2065975"/>
                <a:ext cx="544900" cy="544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1" name="Google Shape;441;g381f59b0e6b_0_84"/>
              <p:cNvSpPr txBox="1"/>
              <p:nvPr/>
            </p:nvSpPr>
            <p:spPr>
              <a:xfrm>
                <a:off x="638175" y="2085975"/>
                <a:ext cx="1314600" cy="50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6850" lIns="56850" spcFirstLastPara="1" rIns="56850" wrap="square" tIns="56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71"/>
                  <a:buFont typeface="Arial"/>
                  <a:buNone/>
                </a:pP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Cohort B</a:t>
                </a:r>
                <a:endParaRPr b="0" i="0" sz="87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42" name="Google Shape;442;g381f59b0e6b_0_84"/>
              <p:cNvCxnSpPr/>
              <p:nvPr/>
            </p:nvCxnSpPr>
            <p:spPr>
              <a:xfrm>
                <a:off x="2210550" y="2336625"/>
                <a:ext cx="712800" cy="3600"/>
              </a:xfrm>
              <a:prstGeom prst="straightConnector1">
                <a:avLst/>
              </a:prstGeom>
              <a:noFill/>
              <a:ln cap="flat" cmpd="sng" w="11850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pic>
            <p:nvPicPr>
              <p:cNvPr id="443" name="Google Shape;443;g381f59b0e6b_0_8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122350" y="2065975"/>
                <a:ext cx="544900" cy="544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4" name="Google Shape;444;g381f59b0e6b_0_84"/>
              <p:cNvSpPr txBox="1"/>
              <p:nvPr/>
            </p:nvSpPr>
            <p:spPr>
              <a:xfrm>
                <a:off x="3057438" y="2066025"/>
                <a:ext cx="1200300" cy="54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6850" lIns="56850" spcFirstLastPara="1" rIns="56850" wrap="square" tIns="56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71"/>
                  <a:buFont typeface="Arial"/>
                  <a:buNone/>
                </a:pP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Armadillo / </a:t>
                </a:r>
                <a:b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Opal server</a:t>
                </a:r>
                <a:endParaRPr b="0" i="0" sz="87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5" name="Google Shape;445;g381f59b0e6b_0_84"/>
            <p:cNvGrpSpPr/>
            <p:nvPr/>
          </p:nvGrpSpPr>
          <p:grpSpPr>
            <a:xfrm>
              <a:off x="522125" y="3637600"/>
              <a:ext cx="4029075" cy="544900"/>
              <a:chOff x="638175" y="2065975"/>
              <a:chExt cx="4029075" cy="544900"/>
            </a:xfrm>
          </p:grpSpPr>
          <p:pic>
            <p:nvPicPr>
              <p:cNvPr id="446" name="Google Shape;446;g381f59b0e6b_0_8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531550" y="2065975"/>
                <a:ext cx="544900" cy="544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7" name="Google Shape;447;g381f59b0e6b_0_84"/>
              <p:cNvSpPr txBox="1"/>
              <p:nvPr/>
            </p:nvSpPr>
            <p:spPr>
              <a:xfrm>
                <a:off x="638175" y="2085975"/>
                <a:ext cx="1314600" cy="50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6850" lIns="56850" spcFirstLastPara="1" rIns="56850" wrap="square" tIns="56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71"/>
                  <a:buFont typeface="Arial"/>
                  <a:buNone/>
                </a:pP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Cohort C</a:t>
                </a:r>
                <a:endParaRPr b="0" i="0" sz="87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48" name="Google Shape;448;g381f59b0e6b_0_84"/>
              <p:cNvCxnSpPr/>
              <p:nvPr/>
            </p:nvCxnSpPr>
            <p:spPr>
              <a:xfrm>
                <a:off x="2210550" y="2336625"/>
                <a:ext cx="712800" cy="3600"/>
              </a:xfrm>
              <a:prstGeom prst="straightConnector1">
                <a:avLst/>
              </a:prstGeom>
              <a:noFill/>
              <a:ln cap="flat" cmpd="sng" w="11850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pic>
            <p:nvPicPr>
              <p:cNvPr id="449" name="Google Shape;449;g381f59b0e6b_0_8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122350" y="2065975"/>
                <a:ext cx="544900" cy="544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0" name="Google Shape;450;g381f59b0e6b_0_84"/>
              <p:cNvSpPr txBox="1"/>
              <p:nvPr/>
            </p:nvSpPr>
            <p:spPr>
              <a:xfrm>
                <a:off x="3057438" y="2066025"/>
                <a:ext cx="1200300" cy="54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6850" lIns="56850" spcFirstLastPara="1" rIns="56850" wrap="square" tIns="56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71"/>
                  <a:buFont typeface="Arial"/>
                  <a:buNone/>
                </a:pP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Armadillo / </a:t>
                </a:r>
                <a:b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nl" sz="87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Opal server</a:t>
                </a:r>
                <a:endParaRPr b="0" i="0" sz="87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51" name="Google Shape;451;g381f59b0e6b_0_84"/>
            <p:cNvCxnSpPr>
              <a:stCxn id="452" idx="1"/>
            </p:cNvCxnSpPr>
            <p:nvPr/>
          </p:nvCxnSpPr>
          <p:spPr>
            <a:xfrm rot="10800000">
              <a:off x="4550975" y="2339225"/>
              <a:ext cx="1487400" cy="788100"/>
            </a:xfrm>
            <a:prstGeom prst="straightConnector1">
              <a:avLst/>
            </a:prstGeom>
            <a:noFill/>
            <a:ln cap="flat" cmpd="sng" w="11900">
              <a:solidFill>
                <a:schemeClr val="dk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453" name="Google Shape;453;g381f59b0e6b_0_84"/>
            <p:cNvCxnSpPr>
              <a:endCxn id="443" idx="3"/>
            </p:cNvCxnSpPr>
            <p:nvPr/>
          </p:nvCxnSpPr>
          <p:spPr>
            <a:xfrm rot="10800000">
              <a:off x="4551200" y="3126275"/>
              <a:ext cx="1295400" cy="2100"/>
            </a:xfrm>
            <a:prstGeom prst="straightConnector1">
              <a:avLst/>
            </a:prstGeom>
            <a:noFill/>
            <a:ln cap="flat" cmpd="sng" w="11850">
              <a:solidFill>
                <a:schemeClr val="dk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454" name="Google Shape;454;g381f59b0e6b_0_84"/>
            <p:cNvCxnSpPr>
              <a:stCxn id="452" idx="1"/>
              <a:endCxn id="449" idx="3"/>
            </p:cNvCxnSpPr>
            <p:nvPr/>
          </p:nvCxnSpPr>
          <p:spPr>
            <a:xfrm flipH="1">
              <a:off x="4551275" y="3127325"/>
              <a:ext cx="1487100" cy="782700"/>
            </a:xfrm>
            <a:prstGeom prst="straightConnector1">
              <a:avLst/>
            </a:prstGeom>
            <a:noFill/>
            <a:ln cap="flat" cmpd="sng" w="11850">
              <a:solidFill>
                <a:schemeClr val="dk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pic>
          <p:nvPicPr>
            <p:cNvPr id="455" name="Google Shape;455;g381f59b0e6b_0_8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959175" y="2853824"/>
              <a:ext cx="223900" cy="223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g381f59b0e6b_0_84"/>
            <p:cNvSpPr txBox="1"/>
            <p:nvPr/>
          </p:nvSpPr>
          <p:spPr>
            <a:xfrm>
              <a:off x="7190250" y="3355375"/>
              <a:ext cx="13146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850" lIns="56850" spcFirstLastPara="1" rIns="56850" wrap="square" tIns="56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71"/>
                <a:buFont typeface="Arial"/>
                <a:buNone/>
              </a:pPr>
              <a:r>
                <a:rPr b="0" i="0" lang="nl" sz="87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Researcher</a:t>
              </a:r>
              <a:endParaRPr b="0" i="0" sz="87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57" name="Google Shape;457;g381f59b0e6b_0_84"/>
            <p:cNvCxnSpPr/>
            <p:nvPr/>
          </p:nvCxnSpPr>
          <p:spPr>
            <a:xfrm flipH="1">
              <a:off x="1626400" y="3860275"/>
              <a:ext cx="6182400" cy="601800"/>
            </a:xfrm>
            <a:prstGeom prst="bentConnector3">
              <a:avLst>
                <a:gd fmla="val -132" name="adj1"/>
              </a:avLst>
            </a:prstGeom>
            <a:noFill/>
            <a:ln cap="flat" cmpd="sng" w="5925">
              <a:solidFill>
                <a:schemeClr val="dk2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458" name="Google Shape;458;g381f59b0e6b_0_84"/>
            <p:cNvCxnSpPr/>
            <p:nvPr/>
          </p:nvCxnSpPr>
          <p:spPr>
            <a:xfrm rot="10800000">
              <a:off x="1703225" y="4195000"/>
              <a:ext cx="0" cy="276300"/>
            </a:xfrm>
            <a:prstGeom prst="straightConnector1">
              <a:avLst/>
            </a:prstGeom>
            <a:noFill/>
            <a:ln cap="flat" cmpd="sng" w="5925">
              <a:solidFill>
                <a:schemeClr val="dk2"/>
              </a:solidFill>
              <a:prstDash val="lgDash"/>
              <a:round/>
              <a:headEnd len="sm" w="sm" type="none"/>
              <a:tailEnd len="med" w="med" type="triangle"/>
            </a:ln>
          </p:spPr>
        </p:cxnSp>
        <p:sp>
          <p:nvSpPr>
            <p:cNvPr id="459" name="Google Shape;459;g381f59b0e6b_0_84"/>
            <p:cNvSpPr txBox="1"/>
            <p:nvPr/>
          </p:nvSpPr>
          <p:spPr>
            <a:xfrm>
              <a:off x="3628938" y="4421375"/>
              <a:ext cx="18861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6850" lIns="56850" spcFirstLastPara="1" rIns="56850" wrap="square" tIns="56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71"/>
                <a:buFont typeface="Arial"/>
                <a:buNone/>
              </a:pPr>
              <a:r>
                <a:rPr b="0" i="0" lang="nl" sz="87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Request access</a:t>
              </a:r>
              <a:endParaRPr b="0" i="0" sz="87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60" name="Google Shape;460;g381f59b0e6b_0_84" title="image-removebg-preview (1).png"/>
            <p:cNvPicPr preferRelativeResize="0"/>
            <p:nvPr/>
          </p:nvPicPr>
          <p:blipFill rotWithShape="1">
            <a:blip r:embed="rId8">
              <a:alphaModFix/>
            </a:blip>
            <a:srcRect b="0" l="0" r="75149" t="0"/>
            <a:stretch/>
          </p:blipFill>
          <p:spPr>
            <a:xfrm>
              <a:off x="6959174" y="3142623"/>
              <a:ext cx="223899" cy="2571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diagram of a computer server&#10;&#10;Description automatically generated" id="452" name="Google Shape;452;g381f59b0e6b_0_84"/>
            <p:cNvPicPr preferRelativeResize="0"/>
            <p:nvPr/>
          </p:nvPicPr>
          <p:blipFill rotWithShape="1">
            <a:blip r:embed="rId9">
              <a:alphaModFix/>
            </a:blip>
            <a:srcRect b="32586" l="43863" r="46178" t="39816"/>
            <a:stretch/>
          </p:blipFill>
          <p:spPr>
            <a:xfrm>
              <a:off x="6038375" y="2854875"/>
              <a:ext cx="616346" cy="544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61" name="Google Shape;461;g381f59b0e6b_0_84"/>
            <p:cNvCxnSpPr>
              <a:stCxn id="438" idx="1"/>
              <a:endCxn id="452" idx="3"/>
            </p:cNvCxnSpPr>
            <p:nvPr/>
          </p:nvCxnSpPr>
          <p:spPr>
            <a:xfrm rot="10800000">
              <a:off x="6654725" y="3127324"/>
              <a:ext cx="832800" cy="0"/>
            </a:xfrm>
            <a:prstGeom prst="straightConnector1">
              <a:avLst/>
            </a:prstGeom>
            <a:noFill/>
            <a:ln cap="flat" cmpd="sng" w="59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62" name="Google Shape;462;g381f59b0e6b_0_84"/>
            <p:cNvSpPr txBox="1"/>
            <p:nvPr/>
          </p:nvSpPr>
          <p:spPr>
            <a:xfrm>
              <a:off x="5797850" y="2070050"/>
              <a:ext cx="10974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6850" lIns="56850" spcFirstLastPara="1" rIns="56850" wrap="square" tIns="5685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870">
                  <a:solidFill>
                    <a:srgbClr val="333333"/>
                  </a:solidFill>
                </a:rPr>
                <a:t>Central</a:t>
              </a:r>
              <a:br>
                <a:rPr lang="nl" sz="870">
                  <a:solidFill>
                    <a:srgbClr val="333333"/>
                  </a:solidFill>
                </a:rPr>
              </a:br>
              <a:r>
                <a:rPr lang="nl" sz="870">
                  <a:solidFill>
                    <a:srgbClr val="333333"/>
                  </a:solidFill>
                </a:rPr>
                <a:t>analysis server</a:t>
              </a:r>
              <a:endParaRPr sz="870">
                <a:solidFill>
                  <a:srgbClr val="333333"/>
                </a:solidFill>
              </a:endParaRPr>
            </a:p>
          </p:txBody>
        </p:sp>
      </p:grpSp>
      <p:sp>
        <p:nvSpPr>
          <p:cNvPr id="463" name="Google Shape;463;g381f59b0e6b_0_84"/>
          <p:cNvSpPr txBox="1"/>
          <p:nvPr/>
        </p:nvSpPr>
        <p:spPr>
          <a:xfrm>
            <a:off x="629625" y="2082575"/>
            <a:ext cx="3027900" cy="24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64" name="Google Shape;464;g381f59b0e6b_0_84"/>
          <p:cNvSpPr txBox="1"/>
          <p:nvPr/>
        </p:nvSpPr>
        <p:spPr>
          <a:xfrm>
            <a:off x="639300" y="2082575"/>
            <a:ext cx="3018300" cy="24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nl" sz="1800">
                <a:solidFill>
                  <a:schemeClr val="dk2"/>
                </a:solidFill>
              </a:rPr>
              <a:t>Server-side workspace (participant data, cannot view raw data) 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nl" sz="1800">
                <a:solidFill>
                  <a:schemeClr val="dk2"/>
                </a:solidFill>
              </a:rPr>
              <a:t>Client-side workspace (summary statistics)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g381f59b0e6b_0_125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g381f59b0e6b_0_125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Workshop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t/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71" name="Google Shape;471;g381f59b0e6b_0_125"/>
          <p:cNvSpPr txBox="1"/>
          <p:nvPr/>
        </p:nvSpPr>
        <p:spPr>
          <a:xfrm>
            <a:off x="629625" y="2082575"/>
            <a:ext cx="3027900" cy="24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72" name="Google Shape;472;g381f59b0e6b_0_125"/>
          <p:cNvSpPr txBox="1"/>
          <p:nvPr/>
        </p:nvSpPr>
        <p:spPr>
          <a:xfrm>
            <a:off x="643575" y="20701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Let’s get started …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81f59b0e6b_0_169"/>
          <p:cNvSpPr txBox="1"/>
          <p:nvPr>
            <p:ph type="title"/>
          </p:nvPr>
        </p:nvSpPr>
        <p:spPr>
          <a:xfrm>
            <a:off x="628650" y="832899"/>
            <a:ext cx="2741100" cy="994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ct val="83333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Additional support</a:t>
            </a:r>
            <a:endParaRPr/>
          </a:p>
        </p:txBody>
      </p:sp>
      <p:sp>
        <p:nvSpPr>
          <p:cNvPr id="478" name="Google Shape;478;g381f59b0e6b_0_169"/>
          <p:cNvSpPr txBox="1"/>
          <p:nvPr>
            <p:ph idx="2" type="body"/>
          </p:nvPr>
        </p:nvSpPr>
        <p:spPr>
          <a:xfrm>
            <a:off x="3855721" y="661391"/>
            <a:ext cx="4659600" cy="3802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g381f59b0e6b_0_169"/>
          <p:cNvSpPr txBox="1"/>
          <p:nvPr/>
        </p:nvSpPr>
        <p:spPr>
          <a:xfrm>
            <a:off x="643575" y="2070100"/>
            <a:ext cx="78717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For additional support on DataSHIELD analysis, we have: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DataSHIELD wiki </a:t>
            </a:r>
            <a:r>
              <a:rPr lang="nl" sz="1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https://wiki.datashield.org/en/analysis-tutorials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DataSHIELD Slack channel (contact </a:t>
            </a:r>
            <a:r>
              <a:rPr lang="nl" sz="1800" u="sng">
                <a:solidFill>
                  <a:srgbClr val="1976D2"/>
                </a:solidFill>
                <a:highlight>
                  <a:srgbClr val="ECEFF1"/>
                </a:highlight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support@molgenis.org</a:t>
            </a:r>
            <a:r>
              <a:rPr lang="nl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to be added)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DataSHIELD drop-in session Wednesday 10am CET</a:t>
            </a:r>
            <a:br>
              <a:rPr lang="nl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nl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</a:t>
            </a:r>
            <a:r>
              <a:rPr lang="nl" sz="1800" u="sng">
                <a:solidFill>
                  <a:srgbClr val="1976D2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zoom link</a:t>
            </a:r>
            <a:r>
              <a:rPr lang="nl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DataSHIELD forum (</a:t>
            </a:r>
            <a:r>
              <a:rPr lang="nl" sz="1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6"/>
              </a:rPr>
              <a:t>https://datashield.discourse.group/</a:t>
            </a:r>
            <a:r>
              <a:rPr lang="nl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