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Nunito"/>
      <p:regular r:id="rId49"/>
      <p:bold r:id="rId50"/>
      <p:italic r:id="rId51"/>
      <p:boldItalic r:id="rId52"/>
    </p:embeddedFont>
    <p:embeddedFont>
      <p:font typeface="Bebas Neue"/>
      <p:regular r:id="rId53"/>
    </p:embeddedFont>
    <p:embeddedFont>
      <p:font typeface="IBM Plex Mon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04">
          <p15:clr>
            <a:srgbClr val="747775"/>
          </p15:clr>
        </p15:guide>
        <p15:guide id="2" pos="395">
          <p15:clr>
            <a:srgbClr val="747775"/>
          </p15:clr>
        </p15:guide>
        <p15:guide id="3" pos="2880">
          <p15:clr>
            <a:srgbClr val="747775"/>
          </p15:clr>
        </p15:guide>
        <p15:guide id="4" pos="2304">
          <p15:clr>
            <a:srgbClr val="747775"/>
          </p15:clr>
        </p15:guide>
        <p15:guide id="5" pos="3456">
          <p15:clr>
            <a:srgbClr val="747775"/>
          </p15:clr>
        </p15:guide>
        <p15:guide id="6" pos="5372">
          <p15:clr>
            <a:srgbClr val="747775"/>
          </p15:clr>
        </p15:guide>
        <p15:guide id="7" orient="horz" pos="2879">
          <p15:clr>
            <a:srgbClr val="747775"/>
          </p15:clr>
        </p15:guide>
      </p15:sldGuideLst>
    </p:ext>
    <p:ext uri="GoogleSlidesCustomDataVersion2">
      <go:slidesCustomData xmlns:go="http://customooxmlschemas.google.com/" r:id="rId58" roundtripDataSignature="AMtx7mhfHjSwigqeORRcfOCRVDDx+Ay1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04" orient="horz"/>
        <p:guide pos="395"/>
        <p:guide pos="2880"/>
        <p:guide pos="2304"/>
        <p:guide pos="3456"/>
        <p:guide pos="5372"/>
        <p:guide pos="287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-italic.fntdata"/><Relationship Id="rId50" Type="http://schemas.openxmlformats.org/officeDocument/2006/relationships/font" Target="fonts/Nunito-bold.fntdata"/><Relationship Id="rId53" Type="http://schemas.openxmlformats.org/officeDocument/2006/relationships/font" Target="fonts/BebasNeue-regular.fntdata"/><Relationship Id="rId52" Type="http://schemas.openxmlformats.org/officeDocument/2006/relationships/font" Target="fonts/Nunito-boldItalic.fntdata"/><Relationship Id="rId11" Type="http://schemas.openxmlformats.org/officeDocument/2006/relationships/slide" Target="slides/slide6.xml"/><Relationship Id="rId55" Type="http://schemas.openxmlformats.org/officeDocument/2006/relationships/font" Target="fonts/IBMPlexMono-bold.fntdata"/><Relationship Id="rId10" Type="http://schemas.openxmlformats.org/officeDocument/2006/relationships/slide" Target="slides/slide5.xml"/><Relationship Id="rId54" Type="http://schemas.openxmlformats.org/officeDocument/2006/relationships/font" Target="fonts/IBMPlexMono-regular.fntdata"/><Relationship Id="rId13" Type="http://schemas.openxmlformats.org/officeDocument/2006/relationships/slide" Target="slides/slide8.xml"/><Relationship Id="rId57" Type="http://schemas.openxmlformats.org/officeDocument/2006/relationships/font" Target="fonts/IBMPlexMono-boldItalic.fntdata"/><Relationship Id="rId12" Type="http://schemas.openxmlformats.org/officeDocument/2006/relationships/slide" Target="slides/slide7.xml"/><Relationship Id="rId56" Type="http://schemas.openxmlformats.org/officeDocument/2006/relationships/font" Target="fonts/IBMPlexMon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0" name="Google Shape;4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81b94cfd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81b94cfd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1b94cfddb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g381b94cfddb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4" name="Google Shape;5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6628af959f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7" name="Google Shape;587;g36628af959f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0" name="Google Shape;6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4" name="Google Shape;6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81b94cfd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81b94cfd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9" name="Google Shape;7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5" name="Google Shape;7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663b9be120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1" name="Google Shape;791;g3663b9be120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7" name="Google Shape;8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81b94cfddb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2" name="Google Shape;862;g381b94cfddb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663b9be12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9" name="Google Shape;869;g3663b9be12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6" name="Google Shape;9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4" name="Google Shape;9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2" name="Google Shape;9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81b94cfdd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381b94cfdd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81b94cfddb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5" name="Google Shape;935;g381b94cfddb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6628af959f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2" name="Google Shape;942;g36628af959f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6628af959f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1" name="Google Shape;951;g36628af959f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81b94cfddb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9" name="Google Shape;959;g381b94cfddb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7" name="Google Shape;9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6628af959f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3" name="Google Shape;973;g36628af959f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81b94cfdd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81b94cfdd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5" name="Google Shape;9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2" name="Google Shape;9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1" name="Google Shape;10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0" name="Google Shape;10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6628af959f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6628af959f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628af959f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36628af959f_0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628af959f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g36628af959f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8.png"/><Relationship Id="rId13" Type="http://schemas.openxmlformats.org/officeDocument/2006/relationships/image" Target="../media/image6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5" Type="http://schemas.openxmlformats.org/officeDocument/2006/relationships/image" Target="../media/image12.png"/><Relationship Id="rId14" Type="http://schemas.openxmlformats.org/officeDocument/2006/relationships/image" Target="../media/image25.png"/><Relationship Id="rId17" Type="http://schemas.openxmlformats.org/officeDocument/2006/relationships/image" Target="../media/image10.png"/><Relationship Id="rId16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2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">
  <p:cSld name="Begindia">
    <p:bg>
      <p:bgPr>
        <a:solidFill>
          <a:srgbClr val="33333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834" y="1390718"/>
            <a:ext cx="1817090" cy="24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dia_wit">
  <p:cSld name="Begindia_wit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7934" y="1378913"/>
            <a:ext cx="1908130" cy="258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dia">
  <p:cSld name="Inhouddia">
    <p:bg>
      <p:bgPr>
        <a:solidFill>
          <a:srgbClr val="33333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idx="1" type="subTitle"/>
          </p:nvPr>
        </p:nvSpPr>
        <p:spPr>
          <a:xfrm>
            <a:off x="3855720" y="1367989"/>
            <a:ext cx="46596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BM Plex Mono"/>
              <a:buAutoNum type="arabicPeriod"/>
              <a:defRPr sz="1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7" name="Google Shape;67;p41"/>
          <p:cNvSpPr txBox="1"/>
          <p:nvPr>
            <p:ph type="title"/>
          </p:nvPr>
        </p:nvSpPr>
        <p:spPr>
          <a:xfrm>
            <a:off x="628650" y="913274"/>
            <a:ext cx="2304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8" name="Google Shape;68;p41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 met afbeelding achtergrond">
  <p:cSld name="Dia met afbeelding achtergrond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/>
          <p:nvPr>
            <p:ph idx="1" type="body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74" name="Google Shape;74;p42"/>
          <p:cNvCxnSpPr/>
          <p:nvPr/>
        </p:nvCxnSpPr>
        <p:spPr>
          <a:xfrm>
            <a:off x="631410" y="690559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42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2" type="body"/>
          </p:nvPr>
        </p:nvSpPr>
        <p:spPr>
          <a:xfrm>
            <a:off x="628651" y="1998578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500"/>
              <a:buNone/>
              <a:defRPr sz="1500">
                <a:solidFill>
                  <a:srgbClr val="54FBA9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Data">
  <p:cSld name="Big Data">
    <p:bg>
      <p:bgPr>
        <a:solidFill>
          <a:srgbClr val="33333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43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43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43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3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3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3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3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3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3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3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3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3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3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3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3"/>
          <p:cNvSpPr/>
          <p:nvPr/>
        </p:nvSpPr>
        <p:spPr>
          <a:xfrm>
            <a:off x="2714838" y="340645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3"/>
          <p:cNvSpPr/>
          <p:nvPr/>
        </p:nvSpPr>
        <p:spPr>
          <a:xfrm>
            <a:off x="3222406" y="342969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3"/>
          <p:cNvSpPr/>
          <p:nvPr/>
        </p:nvSpPr>
        <p:spPr>
          <a:xfrm>
            <a:off x="3739661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3"/>
          <p:cNvSpPr/>
          <p:nvPr/>
        </p:nvSpPr>
        <p:spPr>
          <a:xfrm>
            <a:off x="1192130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3"/>
          <p:cNvSpPr/>
          <p:nvPr/>
        </p:nvSpPr>
        <p:spPr>
          <a:xfrm>
            <a:off x="1699699" y="132193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/>
          <p:nvPr/>
        </p:nvSpPr>
        <p:spPr>
          <a:xfrm>
            <a:off x="2207268" y="132193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3"/>
          <p:cNvSpPr/>
          <p:nvPr/>
        </p:nvSpPr>
        <p:spPr>
          <a:xfrm>
            <a:off x="1192130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3"/>
          <p:cNvSpPr/>
          <p:nvPr/>
        </p:nvSpPr>
        <p:spPr>
          <a:xfrm>
            <a:off x="1699699" y="184306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3"/>
          <p:cNvSpPr/>
          <p:nvPr/>
        </p:nvSpPr>
        <p:spPr>
          <a:xfrm>
            <a:off x="2207268" y="184306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3"/>
          <p:cNvSpPr/>
          <p:nvPr/>
        </p:nvSpPr>
        <p:spPr>
          <a:xfrm>
            <a:off x="1192130" y="236419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3"/>
          <p:cNvSpPr/>
          <p:nvPr/>
        </p:nvSpPr>
        <p:spPr>
          <a:xfrm>
            <a:off x="1699698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3"/>
          <p:cNvSpPr/>
          <p:nvPr/>
        </p:nvSpPr>
        <p:spPr>
          <a:xfrm>
            <a:off x="2207268" y="235741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3"/>
          <p:cNvSpPr/>
          <p:nvPr/>
        </p:nvSpPr>
        <p:spPr>
          <a:xfrm>
            <a:off x="1192874" y="3399669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able">
  <p:cSld name="Findable">
    <p:bg>
      <p:bgPr>
        <a:solidFill>
          <a:srgbClr val="33333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44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44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44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4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4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4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4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4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4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4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4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4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4"/>
          <p:cNvSpPr/>
          <p:nvPr/>
        </p:nvSpPr>
        <p:spPr>
          <a:xfrm>
            <a:off x="1172761" y="340645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/>
          <p:nvPr/>
        </p:nvSpPr>
        <p:spPr>
          <a:xfrm>
            <a:off x="1680329" y="34199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4"/>
          <p:cNvSpPr/>
          <p:nvPr/>
        </p:nvSpPr>
        <p:spPr>
          <a:xfrm>
            <a:off x="2197584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4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4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4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4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4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4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4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4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4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4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4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4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4"/>
          <p:cNvSpPr/>
          <p:nvPr/>
        </p:nvSpPr>
        <p:spPr>
          <a:xfrm>
            <a:off x="2714838" y="342788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4"/>
          <p:cNvSpPr/>
          <p:nvPr/>
        </p:nvSpPr>
        <p:spPr>
          <a:xfrm>
            <a:off x="3222406" y="342207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4"/>
          <p:cNvSpPr/>
          <p:nvPr/>
        </p:nvSpPr>
        <p:spPr>
          <a:xfrm>
            <a:off x="3739661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4"/>
          <p:cNvSpPr/>
          <p:nvPr/>
        </p:nvSpPr>
        <p:spPr>
          <a:xfrm>
            <a:off x="2197584" y="185771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4"/>
          <p:cNvSpPr/>
          <p:nvPr/>
        </p:nvSpPr>
        <p:spPr>
          <a:xfrm>
            <a:off x="2200196" y="2360785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dia">
  <p:cSld name="Tabeldia">
    <p:bg>
      <p:bgPr>
        <a:solidFill>
          <a:srgbClr val="33333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5"/>
          <p:cNvSpPr txBox="1"/>
          <p:nvPr>
            <p:ph idx="1" type="body"/>
          </p:nvPr>
        </p:nvSpPr>
        <p:spPr>
          <a:xfrm>
            <a:off x="3849329" y="661391"/>
            <a:ext cx="46659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●"/>
              <a:defRPr sz="1200">
                <a:solidFill>
                  <a:srgbClr val="54FBA9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○"/>
              <a:defRPr sz="1200">
                <a:solidFill>
                  <a:srgbClr val="54FBA9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■"/>
              <a:defRPr sz="1200">
                <a:solidFill>
                  <a:srgbClr val="54FBA9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●"/>
              <a:defRPr sz="1200">
                <a:solidFill>
                  <a:srgbClr val="54FBA9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FBA9"/>
              </a:buClr>
              <a:buSzPts val="1200"/>
              <a:buChar char="○"/>
              <a:defRPr sz="1200">
                <a:solidFill>
                  <a:srgbClr val="54FBA9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3" name="Google Shape;143;p45"/>
          <p:cNvSpPr txBox="1"/>
          <p:nvPr>
            <p:ph type="title"/>
          </p:nvPr>
        </p:nvSpPr>
        <p:spPr>
          <a:xfrm>
            <a:off x="628650" y="832899"/>
            <a:ext cx="2741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45"/>
          <p:cNvSpPr txBox="1"/>
          <p:nvPr>
            <p:ph idx="2" type="body"/>
          </p:nvPr>
        </p:nvSpPr>
        <p:spPr>
          <a:xfrm>
            <a:off x="628650" y="1484562"/>
            <a:ext cx="2741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4FBA9"/>
              </a:buClr>
              <a:buSzPts val="1500"/>
              <a:buNone/>
              <a:defRPr sz="1500">
                <a:solidFill>
                  <a:srgbClr val="54FBA9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145" name="Google Shape;145;p45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sdia">
  <p:cSld name="Basisdi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628651" y="1998578"/>
            <a:ext cx="2741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" name="Google Shape;19;p28"/>
          <p:cNvSpPr txBox="1"/>
          <p:nvPr>
            <p:ph idx="2" type="body"/>
          </p:nvPr>
        </p:nvSpPr>
        <p:spPr>
          <a:xfrm>
            <a:off x="3855721" y="661391"/>
            <a:ext cx="46596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cxnSp>
        <p:nvCxnSpPr>
          <p:cNvPr id="20" name="Google Shape;20;p28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essible">
  <p:cSld name="Accessible">
    <p:bg>
      <p:bgPr>
        <a:solidFill>
          <a:srgbClr val="33333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46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46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46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6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6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6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6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6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6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6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6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6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6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6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6"/>
          <p:cNvSpPr/>
          <p:nvPr/>
        </p:nvSpPr>
        <p:spPr>
          <a:xfrm>
            <a:off x="2705151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6"/>
          <p:cNvSpPr/>
          <p:nvPr/>
        </p:nvSpPr>
        <p:spPr>
          <a:xfrm>
            <a:off x="3222406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6"/>
          <p:cNvSpPr/>
          <p:nvPr/>
        </p:nvSpPr>
        <p:spPr>
          <a:xfrm>
            <a:off x="3739661" y="339967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6"/>
          <p:cNvSpPr/>
          <p:nvPr/>
        </p:nvSpPr>
        <p:spPr>
          <a:xfrm>
            <a:off x="1182445" y="1312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6"/>
          <p:cNvSpPr/>
          <p:nvPr/>
        </p:nvSpPr>
        <p:spPr>
          <a:xfrm>
            <a:off x="1690014" y="13121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6"/>
          <p:cNvSpPr/>
          <p:nvPr/>
        </p:nvSpPr>
        <p:spPr>
          <a:xfrm>
            <a:off x="1182445" y="183323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6"/>
          <p:cNvSpPr/>
          <p:nvPr/>
        </p:nvSpPr>
        <p:spPr>
          <a:xfrm>
            <a:off x="1690014" y="183323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6"/>
          <p:cNvSpPr/>
          <p:nvPr/>
        </p:nvSpPr>
        <p:spPr>
          <a:xfrm>
            <a:off x="1182445" y="235436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6"/>
          <p:cNvSpPr/>
          <p:nvPr/>
        </p:nvSpPr>
        <p:spPr>
          <a:xfrm>
            <a:off x="1690013" y="2347579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6"/>
          <p:cNvSpPr/>
          <p:nvPr/>
        </p:nvSpPr>
        <p:spPr>
          <a:xfrm>
            <a:off x="1182445" y="287549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6"/>
          <p:cNvSpPr/>
          <p:nvPr/>
        </p:nvSpPr>
        <p:spPr>
          <a:xfrm>
            <a:off x="1690013" y="2875490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6"/>
          <p:cNvSpPr/>
          <p:nvPr/>
        </p:nvSpPr>
        <p:spPr>
          <a:xfrm>
            <a:off x="2207268" y="2875490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6"/>
          <p:cNvSpPr/>
          <p:nvPr/>
        </p:nvSpPr>
        <p:spPr>
          <a:xfrm>
            <a:off x="1172758" y="3380005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6"/>
          <p:cNvSpPr/>
          <p:nvPr/>
        </p:nvSpPr>
        <p:spPr>
          <a:xfrm>
            <a:off x="1690013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/>
          <p:nvPr/>
        </p:nvSpPr>
        <p:spPr>
          <a:xfrm>
            <a:off x="2207267" y="3389837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alinea's">
  <p:cSld name="Twee alinea'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 txBox="1"/>
          <p:nvPr>
            <p:ph idx="1" type="body"/>
          </p:nvPr>
        </p:nvSpPr>
        <p:spPr>
          <a:xfrm>
            <a:off x="628650" y="2992582"/>
            <a:ext cx="3497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2385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2385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2385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81" name="Google Shape;181;p47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47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idx="2" type="body"/>
          </p:nvPr>
        </p:nvSpPr>
        <p:spPr>
          <a:xfrm>
            <a:off x="628651" y="1998578"/>
            <a:ext cx="2741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4" name="Google Shape;184;p47"/>
          <p:cNvSpPr txBox="1"/>
          <p:nvPr>
            <p:ph idx="3" type="body"/>
          </p:nvPr>
        </p:nvSpPr>
        <p:spPr>
          <a:xfrm>
            <a:off x="5018314" y="2992582"/>
            <a:ext cx="3497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2385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2385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indent="-32385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operable">
  <p:cSld name="Interoperable">
    <p:bg>
      <p:bgPr>
        <a:solidFill>
          <a:srgbClr val="33333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48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48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48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8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8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8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8"/>
          <p:cNvSpPr/>
          <p:nvPr/>
        </p:nvSpPr>
        <p:spPr>
          <a:xfrm>
            <a:off x="2187899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8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8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8"/>
          <p:cNvSpPr/>
          <p:nvPr/>
        </p:nvSpPr>
        <p:spPr>
          <a:xfrm>
            <a:off x="218789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8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8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8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8"/>
          <p:cNvSpPr/>
          <p:nvPr/>
        </p:nvSpPr>
        <p:spPr>
          <a:xfrm>
            <a:off x="1172761" y="340645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8"/>
          <p:cNvSpPr/>
          <p:nvPr/>
        </p:nvSpPr>
        <p:spPr>
          <a:xfrm>
            <a:off x="1680329" y="341990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8"/>
          <p:cNvSpPr/>
          <p:nvPr/>
        </p:nvSpPr>
        <p:spPr>
          <a:xfrm>
            <a:off x="2197584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8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8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8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8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8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8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8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8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8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8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8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8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8"/>
          <p:cNvSpPr/>
          <p:nvPr/>
        </p:nvSpPr>
        <p:spPr>
          <a:xfrm>
            <a:off x="2714838" y="342788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8"/>
          <p:cNvSpPr/>
          <p:nvPr/>
        </p:nvSpPr>
        <p:spPr>
          <a:xfrm>
            <a:off x="3222406" y="342207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8"/>
          <p:cNvSpPr/>
          <p:nvPr/>
        </p:nvSpPr>
        <p:spPr>
          <a:xfrm>
            <a:off x="3739661" y="342110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Afbeelding met bijschrif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/>
          <p:nvPr>
            <p:ph idx="2" type="pic"/>
          </p:nvPr>
        </p:nvSpPr>
        <p:spPr>
          <a:xfrm>
            <a:off x="3887391" y="832899"/>
            <a:ext cx="4629300" cy="3562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223" name="Google Shape;223;p49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49"/>
          <p:cNvSpPr txBox="1"/>
          <p:nvPr>
            <p:ph type="title"/>
          </p:nvPr>
        </p:nvSpPr>
        <p:spPr>
          <a:xfrm>
            <a:off x="628650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" name="Google Shape;225;p49"/>
          <p:cNvSpPr txBox="1"/>
          <p:nvPr>
            <p:ph idx="1" type="body"/>
          </p:nvPr>
        </p:nvSpPr>
        <p:spPr>
          <a:xfrm>
            <a:off x="628651" y="1998578"/>
            <a:ext cx="2741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  <a:defRPr sz="1500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useable">
  <p:cSld name="Reuseable">
    <p:bg>
      <p:bgPr>
        <a:solidFill>
          <a:srgbClr val="33333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50"/>
          <p:cNvCxnSpPr/>
          <p:nvPr/>
        </p:nvCxnSpPr>
        <p:spPr>
          <a:xfrm>
            <a:off x="5886450" y="1280519"/>
            <a:ext cx="22995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50"/>
          <p:cNvSpPr txBox="1"/>
          <p:nvPr>
            <p:ph type="title"/>
          </p:nvPr>
        </p:nvSpPr>
        <p:spPr>
          <a:xfrm>
            <a:off x="5886450" y="1418927"/>
            <a:ext cx="22995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3000"/>
              <a:buFont typeface="Bebas Neue"/>
              <a:buNone/>
              <a:defRPr sz="30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50"/>
          <p:cNvSpPr/>
          <p:nvPr/>
        </p:nvSpPr>
        <p:spPr>
          <a:xfrm>
            <a:off x="1172761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0"/>
          <p:cNvSpPr/>
          <p:nvPr/>
        </p:nvSpPr>
        <p:spPr>
          <a:xfrm>
            <a:off x="1680330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0"/>
          <p:cNvSpPr/>
          <p:nvPr/>
        </p:nvSpPr>
        <p:spPr>
          <a:xfrm>
            <a:off x="2187899" y="1321934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0"/>
          <p:cNvSpPr/>
          <p:nvPr/>
        </p:nvSpPr>
        <p:spPr>
          <a:xfrm>
            <a:off x="1172761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0"/>
          <p:cNvSpPr/>
          <p:nvPr/>
        </p:nvSpPr>
        <p:spPr>
          <a:xfrm>
            <a:off x="1680330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0"/>
          <p:cNvSpPr/>
          <p:nvPr/>
        </p:nvSpPr>
        <p:spPr>
          <a:xfrm>
            <a:off x="2187899" y="184306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0"/>
          <p:cNvSpPr/>
          <p:nvPr/>
        </p:nvSpPr>
        <p:spPr>
          <a:xfrm>
            <a:off x="1172761" y="2364193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0"/>
          <p:cNvSpPr/>
          <p:nvPr/>
        </p:nvSpPr>
        <p:spPr>
          <a:xfrm>
            <a:off x="168032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0"/>
          <p:cNvSpPr/>
          <p:nvPr/>
        </p:nvSpPr>
        <p:spPr>
          <a:xfrm>
            <a:off x="2187899" y="2357411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0"/>
          <p:cNvSpPr/>
          <p:nvPr/>
        </p:nvSpPr>
        <p:spPr>
          <a:xfrm>
            <a:off x="1172761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0"/>
          <p:cNvSpPr/>
          <p:nvPr/>
        </p:nvSpPr>
        <p:spPr>
          <a:xfrm>
            <a:off x="1680329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0"/>
          <p:cNvSpPr/>
          <p:nvPr/>
        </p:nvSpPr>
        <p:spPr>
          <a:xfrm>
            <a:off x="2197584" y="2885322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0"/>
          <p:cNvSpPr/>
          <p:nvPr/>
        </p:nvSpPr>
        <p:spPr>
          <a:xfrm>
            <a:off x="2714838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0"/>
          <p:cNvSpPr/>
          <p:nvPr/>
        </p:nvSpPr>
        <p:spPr>
          <a:xfrm>
            <a:off x="322240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0"/>
          <p:cNvSpPr/>
          <p:nvPr/>
        </p:nvSpPr>
        <p:spPr>
          <a:xfrm>
            <a:off x="3729977" y="1321934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0"/>
          <p:cNvSpPr/>
          <p:nvPr/>
        </p:nvSpPr>
        <p:spPr>
          <a:xfrm>
            <a:off x="2714838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0"/>
          <p:cNvSpPr/>
          <p:nvPr/>
        </p:nvSpPr>
        <p:spPr>
          <a:xfrm>
            <a:off x="322240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3729977" y="184306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2714838" y="2364193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0"/>
          <p:cNvSpPr/>
          <p:nvPr/>
        </p:nvSpPr>
        <p:spPr>
          <a:xfrm>
            <a:off x="322240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0"/>
          <p:cNvSpPr/>
          <p:nvPr/>
        </p:nvSpPr>
        <p:spPr>
          <a:xfrm>
            <a:off x="3729977" y="2357411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0"/>
          <p:cNvSpPr/>
          <p:nvPr/>
        </p:nvSpPr>
        <p:spPr>
          <a:xfrm>
            <a:off x="2714838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0"/>
          <p:cNvSpPr/>
          <p:nvPr/>
        </p:nvSpPr>
        <p:spPr>
          <a:xfrm>
            <a:off x="3222407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0"/>
          <p:cNvSpPr/>
          <p:nvPr/>
        </p:nvSpPr>
        <p:spPr>
          <a:xfrm>
            <a:off x="3739661" y="2885322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0"/>
          <p:cNvSpPr/>
          <p:nvPr/>
        </p:nvSpPr>
        <p:spPr>
          <a:xfrm>
            <a:off x="1182446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0"/>
          <p:cNvSpPr/>
          <p:nvPr/>
        </p:nvSpPr>
        <p:spPr>
          <a:xfrm>
            <a:off x="1690015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0"/>
          <p:cNvSpPr/>
          <p:nvPr/>
        </p:nvSpPr>
        <p:spPr>
          <a:xfrm>
            <a:off x="2197584" y="3392888"/>
            <a:ext cx="348900" cy="348900"/>
          </a:xfrm>
          <a:prstGeom prst="ellipse">
            <a:avLst/>
          </a:prstGeom>
          <a:solidFill>
            <a:srgbClr val="54FBA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0"/>
          <p:cNvSpPr/>
          <p:nvPr/>
        </p:nvSpPr>
        <p:spPr>
          <a:xfrm>
            <a:off x="2724523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0"/>
          <p:cNvSpPr/>
          <p:nvPr/>
        </p:nvSpPr>
        <p:spPr>
          <a:xfrm>
            <a:off x="3232092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0"/>
          <p:cNvSpPr/>
          <p:nvPr/>
        </p:nvSpPr>
        <p:spPr>
          <a:xfrm>
            <a:off x="3739661" y="3392888"/>
            <a:ext cx="348900" cy="348900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/sponsoren dia">
  <p:cSld name="Partners/sponsoren dia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tp://bbmri.nl" id="260" name="Google Shape;26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849" y="1710651"/>
            <a:ext cx="1612447" cy="125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bmri-eric.eu" id="261" name="Google Shape;26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49" y="3109190"/>
            <a:ext cx="1612446" cy="477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geneticsgroningen.nl" id="262" name="Google Shape;26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49" y="3963451"/>
            <a:ext cx="1698171" cy="89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rd-connect.eu" id="263" name="Google Shape;26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5331" y="1521639"/>
            <a:ext cx="1827983" cy="468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lifelines.net" id="264" name="Google Shape;26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0777" y="3085824"/>
            <a:ext cx="1385481" cy="514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ctmm-trait.nl" id="265" name="Google Shape;265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2842" y="3963451"/>
            <a:ext cx="1203415" cy="698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share.eu" id="266" name="Google Shape;26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40686" y="1338296"/>
            <a:ext cx="1205439" cy="76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biomedbridges.eu" id="267" name="Google Shape;267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96040" y="2332806"/>
            <a:ext cx="1675312" cy="357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wageningenur.nl/en/Expertise-Services/Chair-groups/Plant-Sciences/Laboratory-of-Nematology/Pro" id="268" name="Google Shape;268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74920" y="4063067"/>
            <a:ext cx="1755391" cy="598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tifn.nl" id="269" name="Google Shape;269;p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5524" y="2318798"/>
            <a:ext cx="978694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rug.nl/gbic" id="270" name="Google Shape;270;p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74920" y="2306149"/>
            <a:ext cx="1786450" cy="415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nergyacademy.org/research/energysense" id="271" name="Google Shape;271;p5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50834" y="3307386"/>
            <a:ext cx="1244238" cy="13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cet.eu/" id="272" name="Google Shape;272;p5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13496" y="1619639"/>
            <a:ext cx="1296862" cy="27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dtls.nl" id="273" name="Google Shape;273;p5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113048" y="3198357"/>
            <a:ext cx="1373198" cy="340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nfu.nl/publicaties/data4lifesciences" id="274" name="Google Shape;274;p5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47384" y="2232935"/>
            <a:ext cx="557213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p://www.erare.eu/financed-projects/insaid" id="275" name="Google Shape;275;p5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86650" y="3947120"/>
            <a:ext cx="87868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1"/>
          <p:cNvSpPr txBox="1"/>
          <p:nvPr>
            <p:ph type="title"/>
          </p:nvPr>
        </p:nvSpPr>
        <p:spPr>
          <a:xfrm>
            <a:off x="628649" y="832899"/>
            <a:ext cx="3377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  <a:defRPr sz="3000">
                <a:solidFill>
                  <a:srgbClr val="007B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77" name="Google Shape;277;p51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007B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gen dia">
  <p:cSld name="Vragen dia">
    <p:bg>
      <p:bgPr>
        <a:solidFill>
          <a:srgbClr val="33333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82" name="Google Shape;282;p52"/>
          <p:cNvSpPr txBox="1"/>
          <p:nvPr>
            <p:ph type="title"/>
          </p:nvPr>
        </p:nvSpPr>
        <p:spPr>
          <a:xfrm>
            <a:off x="628649" y="913274"/>
            <a:ext cx="41340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83" name="Google Shape;283;p52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ende dia">
  <p:cSld name="Afsluitende dia">
    <p:bg>
      <p:bgPr>
        <a:solidFill>
          <a:srgbClr val="33333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628649" y="913274"/>
            <a:ext cx="2566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FBA9"/>
              </a:buClr>
              <a:buSzPts val="6200"/>
              <a:buFont typeface="Bebas Neue"/>
              <a:buNone/>
              <a:defRPr sz="6200">
                <a:solidFill>
                  <a:srgbClr val="54FBA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p53"/>
          <p:cNvSpPr txBox="1"/>
          <p:nvPr>
            <p:ph idx="1" type="subTitle"/>
          </p:nvPr>
        </p:nvSpPr>
        <p:spPr>
          <a:xfrm>
            <a:off x="628649" y="2080614"/>
            <a:ext cx="4257600" cy="23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BM Plex Mono"/>
              <a:buNone/>
              <a:defRPr sz="1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87" name="Google Shape;287;p53"/>
          <p:cNvCxnSpPr/>
          <p:nvPr/>
        </p:nvCxnSpPr>
        <p:spPr>
          <a:xfrm>
            <a:off x="628650" y="661391"/>
            <a:ext cx="2741100" cy="0"/>
          </a:xfrm>
          <a:prstGeom prst="straightConnector1">
            <a:avLst/>
          </a:prstGeom>
          <a:noFill/>
          <a:ln cap="flat" cmpd="sng" w="50800">
            <a:solidFill>
              <a:srgbClr val="54FBA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8" name="Google Shape;28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7726" y="4254671"/>
            <a:ext cx="1225201" cy="44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Relationship Id="rId10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5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Relationship Id="rId11" Type="http://schemas.openxmlformats.org/officeDocument/2006/relationships/image" Target="../media/image38.png"/><Relationship Id="rId10" Type="http://schemas.openxmlformats.org/officeDocument/2006/relationships/image" Target="../media/image41.png"/><Relationship Id="rId13" Type="http://schemas.openxmlformats.org/officeDocument/2006/relationships/image" Target="../media/image47.png"/><Relationship Id="rId12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4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Relationship Id="rId11" Type="http://schemas.openxmlformats.org/officeDocument/2006/relationships/image" Target="../media/image38.png"/><Relationship Id="rId10" Type="http://schemas.openxmlformats.org/officeDocument/2006/relationships/image" Target="../media/image41.png"/><Relationship Id="rId13" Type="http://schemas.openxmlformats.org/officeDocument/2006/relationships/image" Target="../media/image47.png"/><Relationship Id="rId12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iki.datashield.org/en/opmanag/disclosure-control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Relationship Id="rId11" Type="http://schemas.openxmlformats.org/officeDocument/2006/relationships/image" Target="../media/image41.png"/><Relationship Id="rId10" Type="http://schemas.openxmlformats.org/officeDocument/2006/relationships/image" Target="../media/image35.png"/><Relationship Id="rId13" Type="http://schemas.openxmlformats.org/officeDocument/2006/relationships/image" Target="../media/image36.png"/><Relationship Id="rId12" Type="http://schemas.openxmlformats.org/officeDocument/2006/relationships/image" Target="../media/image38.png"/><Relationship Id="rId14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42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53.png"/><Relationship Id="rId8" Type="http://schemas.openxmlformats.org/officeDocument/2006/relationships/image" Target="../media/image5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FaNQzpq0y0D_NcqXf3fAu8_f5OvCZzHJ/view" TargetMode="External"/><Relationship Id="rId5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56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53.png"/><Relationship Id="rId8" Type="http://schemas.openxmlformats.org/officeDocument/2006/relationships/image" Target="../media/image5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iki.datashield.org/en/opmanag/community_packages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5.jp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6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59.png"/><Relationship Id="rId5" Type="http://schemas.openxmlformats.org/officeDocument/2006/relationships/image" Target="../media/image62.png"/><Relationship Id="rId6" Type="http://schemas.openxmlformats.org/officeDocument/2006/relationships/image" Target="../media/image6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support@molgenis.org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iki.datashield.org/" TargetMode="External"/><Relationship Id="rId4" Type="http://schemas.openxmlformats.org/officeDocument/2006/relationships/hyperlink" Target="https://datashield.discourse.group/" TargetMode="External"/><Relationship Id="rId5" Type="http://schemas.openxmlformats.org/officeDocument/2006/relationships/hyperlink" Target="https://data-catalogue.molgeniscloud.org/" TargetMode="External"/><Relationship Id="rId6" Type="http://schemas.openxmlformats.org/officeDocument/2006/relationships/hyperlink" Target="https://doi.org/10.1093/bioinformatics/btae726" TargetMode="External"/><Relationship Id="rId7" Type="http://schemas.openxmlformats.org/officeDocument/2006/relationships/hyperlink" Target="https://molgenis.github.io/molgenis-service-armadillo/#/ui?id=armadillo-user-interface" TargetMode="External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5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Relationship Id="rId10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"/>
          <p:cNvSpPr txBox="1"/>
          <p:nvPr>
            <p:ph type="ctrTitle"/>
          </p:nvPr>
        </p:nvSpPr>
        <p:spPr>
          <a:xfrm>
            <a:off x="568800" y="831600"/>
            <a:ext cx="8520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400" lIns="68400" spcFirstLastPara="1" rIns="68400" wrap="square" tIns="68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Introduction to DataSHIELD</a:t>
            </a:r>
            <a:endParaRPr sz="55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4" name="Google Shape;294;p1"/>
          <p:cNvSpPr txBox="1"/>
          <p:nvPr>
            <p:ph idx="1" type="subTitle"/>
          </p:nvPr>
        </p:nvSpPr>
        <p:spPr>
          <a:xfrm>
            <a:off x="568800" y="2002353"/>
            <a:ext cx="852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nl" sz="25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Bringing the analysis to the data</a:t>
            </a:r>
            <a:endParaRPr sz="25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600"/>
          </a:p>
        </p:txBody>
      </p:sp>
      <p:cxnSp>
        <p:nvCxnSpPr>
          <p:cNvPr id="295" name="Google Shape;295;p1"/>
          <p:cNvCxnSpPr/>
          <p:nvPr/>
        </p:nvCxnSpPr>
        <p:spPr>
          <a:xfrm>
            <a:off x="629625" y="1181750"/>
            <a:ext cx="6300300" cy="0"/>
          </a:xfrm>
          <a:prstGeom prst="straightConnector1">
            <a:avLst/>
          </a:prstGeom>
          <a:noFill/>
          <a:ln cap="flat" cmpd="sng" w="76200">
            <a:solidFill>
              <a:srgbClr val="007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1"/>
          <p:cNvSpPr txBox="1"/>
          <p:nvPr>
            <p:ph idx="4294967295" type="body"/>
          </p:nvPr>
        </p:nvSpPr>
        <p:spPr>
          <a:xfrm>
            <a:off x="629625" y="3930372"/>
            <a:ext cx="25794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Tim Cadman</a:t>
            </a:r>
            <a:endParaRPr b="1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Senior Data Scientist</a:t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250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150" y="4347252"/>
            <a:ext cx="1162849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150" y="3884075"/>
            <a:ext cx="1162849" cy="37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Combining data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Option 2: Separate analysis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6" name="Google Shape;446;p7"/>
          <p:cNvSpPr txBox="1"/>
          <p:nvPr>
            <p:ph idx="1" type="body"/>
          </p:nvPr>
        </p:nvSpPr>
        <p:spPr>
          <a:xfrm>
            <a:off x="4572000" y="2070050"/>
            <a:ext cx="39567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Strategy: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Separate analysis &amp;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meta-analysis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No sharing of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Cons: 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Inefficient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Limited to two-stage methods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47" name="Google Shape;447;p7"/>
          <p:cNvGrpSpPr/>
          <p:nvPr/>
        </p:nvGrpSpPr>
        <p:grpSpPr>
          <a:xfrm>
            <a:off x="626429" y="2069942"/>
            <a:ext cx="3030767" cy="2321015"/>
            <a:chOff x="5297163" y="1271602"/>
            <a:chExt cx="3395437" cy="2600286"/>
          </a:xfrm>
        </p:grpSpPr>
        <p:cxnSp>
          <p:nvCxnSpPr>
            <p:cNvPr id="448" name="Google Shape;448;p7"/>
            <p:cNvCxnSpPr/>
            <p:nvPr/>
          </p:nvCxnSpPr>
          <p:spPr>
            <a:xfrm>
              <a:off x="6867675" y="1809663"/>
              <a:ext cx="9300" cy="467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49" name="Google Shape;449;p7"/>
            <p:cNvCxnSpPr/>
            <p:nvPr/>
          </p:nvCxnSpPr>
          <p:spPr>
            <a:xfrm flipH="1">
              <a:off x="5972762" y="1897825"/>
              <a:ext cx="757800" cy="569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50" name="Google Shape;450;p7"/>
            <p:cNvSpPr/>
            <p:nvPr/>
          </p:nvSpPr>
          <p:spPr>
            <a:xfrm>
              <a:off x="5447838" y="3138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1" name="Google Shape;45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6838" y="3312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75288" y="1271602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93088" y="3590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7"/>
            <p:cNvSpPr/>
            <p:nvPr/>
          </p:nvSpPr>
          <p:spPr>
            <a:xfrm>
              <a:off x="6479913" y="3138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5" name="Google Shape;45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98913" y="3312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17438" y="359041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7"/>
            <p:cNvSpPr/>
            <p:nvPr/>
          </p:nvSpPr>
          <p:spPr>
            <a:xfrm>
              <a:off x="7504250" y="31389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8" name="Google Shape;45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23250" y="33120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41775" y="3590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09400" y="1582891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58338" y="2289839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98925" y="2289827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39500" y="2289839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4" name="Google Shape;464;p7"/>
            <p:cNvCxnSpPr>
              <a:stCxn id="461" idx="2"/>
            </p:cNvCxnSpPr>
            <p:nvPr/>
          </p:nvCxnSpPr>
          <p:spPr>
            <a:xfrm>
              <a:off x="5851688" y="2787717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5" name="Google Shape;465;p7"/>
            <p:cNvCxnSpPr/>
            <p:nvPr/>
          </p:nvCxnSpPr>
          <p:spPr>
            <a:xfrm>
              <a:off x="6892263" y="2778143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6" name="Google Shape;466;p7"/>
            <p:cNvCxnSpPr/>
            <p:nvPr/>
          </p:nvCxnSpPr>
          <p:spPr>
            <a:xfrm>
              <a:off x="7932838" y="2787718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67" name="Google Shape;467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97163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8" name="Google Shape;468;p7"/>
            <p:cNvCxnSpPr>
              <a:stCxn id="451" idx="1"/>
              <a:endCxn id="467" idx="2"/>
            </p:cNvCxnSpPr>
            <p:nvPr/>
          </p:nvCxnSpPr>
          <p:spPr>
            <a:xfrm rot="10800000">
              <a:off x="5437938" y="2826537"/>
              <a:ext cx="2289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69" name="Google Shape;469;p7"/>
            <p:cNvCxnSpPr>
              <a:stCxn id="467" idx="0"/>
              <a:endCxn id="452" idx="1"/>
            </p:cNvCxnSpPr>
            <p:nvPr/>
          </p:nvCxnSpPr>
          <p:spPr>
            <a:xfrm flipH="1" rot="10800000">
              <a:off x="5437901" y="1520488"/>
              <a:ext cx="837300" cy="10245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470" name="Google Shape;47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11125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7"/>
            <p:cNvCxnSpPr>
              <a:stCxn id="458" idx="3"/>
              <a:endCxn id="470" idx="2"/>
            </p:cNvCxnSpPr>
            <p:nvPr/>
          </p:nvCxnSpPr>
          <p:spPr>
            <a:xfrm flipH="1" rot="10800000">
              <a:off x="8109950" y="2826462"/>
              <a:ext cx="4419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72" name="Google Shape;472;p7"/>
            <p:cNvCxnSpPr/>
            <p:nvPr/>
          </p:nvCxnSpPr>
          <p:spPr>
            <a:xfrm rot="10800000">
              <a:off x="6679300" y="1439225"/>
              <a:ext cx="1926300" cy="1207800"/>
            </a:xfrm>
            <a:prstGeom prst="bentConnector3">
              <a:avLst>
                <a:gd fmla="val 188" name="adj1"/>
              </a:avLst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473" name="Google Shape;47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27925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4" name="Google Shape;474;p7"/>
            <p:cNvCxnSpPr>
              <a:stCxn id="455" idx="1"/>
              <a:endCxn id="473" idx="2"/>
            </p:cNvCxnSpPr>
            <p:nvPr/>
          </p:nvCxnSpPr>
          <p:spPr>
            <a:xfrm rot="10800000">
              <a:off x="6468513" y="2826537"/>
              <a:ext cx="2304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75" name="Google Shape;475;p7"/>
            <p:cNvCxnSpPr>
              <a:stCxn id="473" idx="0"/>
              <a:endCxn id="452" idx="2"/>
            </p:cNvCxnSpPr>
            <p:nvPr/>
          </p:nvCxnSpPr>
          <p:spPr>
            <a:xfrm rot="10800000">
              <a:off x="6468663" y="1769488"/>
              <a:ext cx="0" cy="7755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76" name="Google Shape;476;p7"/>
            <p:cNvCxnSpPr/>
            <p:nvPr/>
          </p:nvCxnSpPr>
          <p:spPr>
            <a:xfrm>
              <a:off x="6929350" y="1928425"/>
              <a:ext cx="757800" cy="569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id="477" name="Google Shape;477;p7"/>
          <p:cNvPicPr preferRelativeResize="0"/>
          <p:nvPr/>
        </p:nvPicPr>
        <p:blipFill rotWithShape="1">
          <a:blip r:embed="rId8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Combining data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Option 3: Federated analysis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83" name="Google Shape;483;p8"/>
          <p:cNvSpPr txBox="1"/>
          <p:nvPr>
            <p:ph idx="1" type="body"/>
          </p:nvPr>
        </p:nvSpPr>
        <p:spPr>
          <a:xfrm>
            <a:off x="4572000" y="2070050"/>
            <a:ext cx="39567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Strategy: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Remote analysis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owners retain control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 sharing of private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One researcher runs analyis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Technical requirements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84" name="Google Shape;484;p8"/>
          <p:cNvGrpSpPr/>
          <p:nvPr/>
        </p:nvGrpSpPr>
        <p:grpSpPr>
          <a:xfrm>
            <a:off x="626434" y="2069949"/>
            <a:ext cx="2950835" cy="2295874"/>
            <a:chOff x="5432638" y="1133514"/>
            <a:chExt cx="2935862" cy="2284224"/>
          </a:xfrm>
        </p:grpSpPr>
        <p:sp>
          <p:nvSpPr>
            <p:cNvPr id="485" name="Google Shape;485;p8"/>
            <p:cNvSpPr/>
            <p:nvPr/>
          </p:nvSpPr>
          <p:spPr>
            <a:xfrm>
              <a:off x="6457000" y="1892375"/>
              <a:ext cx="1076700" cy="711000"/>
            </a:xfrm>
            <a:prstGeom prst="rect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487388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7" name="Google Shape;48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06388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48050" y="1133514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2638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8"/>
            <p:cNvSpPr/>
            <p:nvPr/>
          </p:nvSpPr>
          <p:spPr>
            <a:xfrm>
              <a:off x="6519463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1" name="Google Shape;49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56988" y="31362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8"/>
            <p:cNvSpPr/>
            <p:nvPr/>
          </p:nvSpPr>
          <p:spPr>
            <a:xfrm>
              <a:off x="7543800" y="268476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3" name="Google Shape;49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81325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4" name="Google Shape;494;p8"/>
            <p:cNvCxnSpPr>
              <a:stCxn id="487" idx="0"/>
            </p:cNvCxnSpPr>
            <p:nvPr/>
          </p:nvCxnSpPr>
          <p:spPr>
            <a:xfrm flipH="1" rot="10800000">
              <a:off x="5899738" y="2404937"/>
              <a:ext cx="764700" cy="4530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95" name="Google Shape;495;p8"/>
            <p:cNvCxnSpPr/>
            <p:nvPr/>
          </p:nvCxnSpPr>
          <p:spPr>
            <a:xfrm rot="10800000">
              <a:off x="7010050" y="2419200"/>
              <a:ext cx="806400" cy="4752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96" name="Google Shape;496;p8"/>
            <p:cNvCxnSpPr>
              <a:stCxn id="497" idx="3"/>
              <a:endCxn id="498" idx="2"/>
            </p:cNvCxnSpPr>
            <p:nvPr/>
          </p:nvCxnSpPr>
          <p:spPr>
            <a:xfrm>
              <a:off x="7434762" y="2184577"/>
              <a:ext cx="521400" cy="1059900"/>
            </a:xfrm>
            <a:prstGeom prst="bentConnector4">
              <a:avLst>
                <a:gd fmla="val 99869" name="adj1"/>
                <a:gd fmla="val 8630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99" name="Google Shape;49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4713" y="210713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0" name="Google Shape;500;p8"/>
            <p:cNvCxnSpPr/>
            <p:nvPr/>
          </p:nvCxnSpPr>
          <p:spPr>
            <a:xfrm rot="10800000">
              <a:off x="6858725" y="2430662"/>
              <a:ext cx="10200" cy="4500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501" name="Google Shape;50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8463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2" name="Google Shape;502;p8"/>
            <p:cNvCxnSpPr>
              <a:stCxn id="497" idx="3"/>
              <a:endCxn id="501" idx="2"/>
            </p:cNvCxnSpPr>
            <p:nvPr/>
          </p:nvCxnSpPr>
          <p:spPr>
            <a:xfrm flipH="1">
              <a:off x="6931962" y="2184577"/>
              <a:ext cx="502800" cy="1060200"/>
            </a:xfrm>
            <a:prstGeom prst="bentConnector4">
              <a:avLst>
                <a:gd fmla="val -38467" name="adj1"/>
                <a:gd fmla="val 24106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03" name="Google Shape;503;p8"/>
            <p:cNvCxnSpPr>
              <a:stCxn id="497" idx="3"/>
              <a:endCxn id="487" idx="2"/>
            </p:cNvCxnSpPr>
            <p:nvPr/>
          </p:nvCxnSpPr>
          <p:spPr>
            <a:xfrm flipH="1">
              <a:off x="5899662" y="2184577"/>
              <a:ext cx="1535100" cy="1060200"/>
            </a:xfrm>
            <a:prstGeom prst="bentConnector4">
              <a:avLst>
                <a:gd fmla="val -12599" name="adj1"/>
                <a:gd fmla="val 24106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04" name="Google Shape;504;p8"/>
            <p:cNvCxnSpPr>
              <a:stCxn id="488" idx="2"/>
            </p:cNvCxnSpPr>
            <p:nvPr/>
          </p:nvCxnSpPr>
          <p:spPr>
            <a:xfrm>
              <a:off x="7241400" y="1631392"/>
              <a:ext cx="0" cy="3819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97" name="Google Shape;49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48087" y="1991228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54000" y="164743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6" name="Google Shape;506;p8"/>
            <p:cNvCxnSpPr>
              <a:stCxn id="499" idx="0"/>
              <a:endCxn id="488" idx="1"/>
            </p:cNvCxnSpPr>
            <p:nvPr/>
          </p:nvCxnSpPr>
          <p:spPr>
            <a:xfrm rot="-5400000">
              <a:off x="6584301" y="1643488"/>
              <a:ext cx="724800" cy="202500"/>
            </a:xfrm>
            <a:prstGeom prst="bentConnector2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498" name="Google Shape;49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62800" y="285786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30881" y="2319994"/>
              <a:ext cx="164749" cy="127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8" name="Google Shape;508;p8"/>
          <p:cNvPicPr preferRelativeResize="0"/>
          <p:nvPr/>
        </p:nvPicPr>
        <p:blipFill rotWithShape="1">
          <a:blip r:embed="rId10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38C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81b94cfddb_0_21"/>
          <p:cNvSpPr txBox="1"/>
          <p:nvPr>
            <p:ph idx="4294967295" type="title"/>
          </p:nvPr>
        </p:nvSpPr>
        <p:spPr>
          <a:xfrm>
            <a:off x="2843850" y="2074650"/>
            <a:ext cx="3456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5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22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Federated analysis</a:t>
            </a:r>
            <a:endParaRPr sz="22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81b94cfddb_0_68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Federated analysis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Batch vs interactive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19" name="Google Shape;519;g381b94cfddb_0_68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Two main approaches to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federated analysis: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Batch submission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Interactive analysis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0" name="Google Shape;520;g381b94cfddb_0_6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381b94cfddb_0_68" title="europeana-h2ISQGCqARg-unsplash.jpg"/>
          <p:cNvPicPr preferRelativeResize="0"/>
          <p:nvPr/>
        </p:nvPicPr>
        <p:blipFill rotWithShape="1">
          <a:blip r:embed="rId4">
            <a:alphaModFix/>
          </a:blip>
          <a:srcRect b="0" l="-2648" r="0" t="0"/>
          <a:stretch/>
        </p:blipFill>
        <p:spPr>
          <a:xfrm>
            <a:off x="5389350" y="0"/>
            <a:ext cx="37546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"/>
          <p:cNvSpPr txBox="1"/>
          <p:nvPr>
            <p:ph idx="1" type="body"/>
          </p:nvPr>
        </p:nvSpPr>
        <p:spPr>
          <a:xfrm>
            <a:off x="626775" y="2070050"/>
            <a:ext cx="29961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Submit pipeline → results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5340950" y="2180100"/>
            <a:ext cx="3255900" cy="2953200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9"/>
          <p:cNvGrpSpPr/>
          <p:nvPr/>
        </p:nvGrpSpPr>
        <p:grpSpPr>
          <a:xfrm>
            <a:off x="626656" y="2682679"/>
            <a:ext cx="3042205" cy="1983456"/>
            <a:chOff x="569651" y="2682749"/>
            <a:chExt cx="2902591" cy="1892430"/>
          </a:xfrm>
        </p:grpSpPr>
        <p:sp>
          <p:nvSpPr>
            <p:cNvPr id="529" name="Google Shape;529;p9"/>
            <p:cNvSpPr/>
            <p:nvPr/>
          </p:nvSpPr>
          <p:spPr>
            <a:xfrm>
              <a:off x="569657" y="2682749"/>
              <a:ext cx="2902585" cy="1892430"/>
            </a:xfrm>
            <a:prstGeom prst="rect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569651" y="2682750"/>
              <a:ext cx="697394" cy="163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150" lIns="79150" spcFirstLastPara="1" rIns="79150" wrap="square" tIns="7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2"/>
                <a:buFont typeface="Arial"/>
                <a:buNone/>
              </a:pPr>
              <a:r>
                <a:rPr b="1" i="0" lang="nl" sz="1467" u="none" cap="none" strike="noStrike">
                  <a:solidFill>
                    <a:schemeClr val="dk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Batch</a:t>
              </a:r>
              <a:endParaRPr b="1" i="0" sz="1467" u="none" cap="none" strike="noStrik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28714" y="3945073"/>
              <a:ext cx="618832" cy="522921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2" name="Google Shape;532;p9"/>
            <p:cNvCxnSpPr>
              <a:endCxn id="533" idx="0"/>
            </p:cNvCxnSpPr>
            <p:nvPr/>
          </p:nvCxnSpPr>
          <p:spPr>
            <a:xfrm flipH="1">
              <a:off x="1238110" y="3264308"/>
              <a:ext cx="697500" cy="8043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533" name="Google Shape;53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3035" y="4068608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6745" y="2938675"/>
              <a:ext cx="290151" cy="355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7634" y="4267184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9"/>
            <p:cNvSpPr/>
            <p:nvPr/>
          </p:nvSpPr>
          <p:spPr>
            <a:xfrm>
              <a:off x="1703106" y="3945073"/>
              <a:ext cx="618832" cy="522921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7" name="Google Shape;53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7427" y="4068608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6230" y="4267238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Google Shape;539;p9"/>
            <p:cNvSpPr/>
            <p:nvPr/>
          </p:nvSpPr>
          <p:spPr>
            <a:xfrm>
              <a:off x="2471693" y="3945019"/>
              <a:ext cx="618832" cy="522921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0" name="Google Shape;54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36014" y="4068554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24817" y="4267184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5658" y="3631783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3" name="Google Shape;543;p9"/>
            <p:cNvCxnSpPr>
              <a:stCxn id="533" idx="1"/>
              <a:endCxn id="542" idx="2"/>
            </p:cNvCxnSpPr>
            <p:nvPr/>
          </p:nvCxnSpPr>
          <p:spPr>
            <a:xfrm rot="10800000">
              <a:off x="921135" y="3832794"/>
              <a:ext cx="1719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544" name="Google Shape;544;p9"/>
            <p:cNvCxnSpPr>
              <a:stCxn id="542" idx="0"/>
              <a:endCxn id="534" idx="1"/>
            </p:cNvCxnSpPr>
            <p:nvPr/>
          </p:nvCxnSpPr>
          <p:spPr>
            <a:xfrm flipH="1" rot="10800000">
              <a:off x="921257" y="3116383"/>
              <a:ext cx="685500" cy="5154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545" name="Google Shape;545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15041" y="3631783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6" name="Google Shape;546;p9"/>
            <p:cNvCxnSpPr>
              <a:stCxn id="540" idx="3"/>
              <a:endCxn id="545" idx="2"/>
            </p:cNvCxnSpPr>
            <p:nvPr/>
          </p:nvCxnSpPr>
          <p:spPr>
            <a:xfrm flipH="1" rot="10800000">
              <a:off x="2926164" y="3832741"/>
              <a:ext cx="1944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547" name="Google Shape;547;p9"/>
            <p:cNvCxnSpPr>
              <a:stCxn id="545" idx="0"/>
            </p:cNvCxnSpPr>
            <p:nvPr/>
          </p:nvCxnSpPr>
          <p:spPr>
            <a:xfrm flipH="1" rot="5400000">
              <a:off x="2245390" y="2756533"/>
              <a:ext cx="517200" cy="1233300"/>
            </a:xfrm>
            <a:prstGeom prst="bentConnector2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548" name="Google Shape;54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46231" y="3631783"/>
              <a:ext cx="211197" cy="200878"/>
            </a:xfrm>
            <a:prstGeom prst="rect">
              <a:avLst/>
            </a:prstGeom>
            <a:noFill/>
            <a:ln>
              <a:noFill/>
            </a:ln>
            <a:effectLst>
              <a:outerShdw blurRad="49485" rotWithShape="0" algn="bl" dir="5400000" dist="16495">
                <a:srgbClr val="000000">
                  <a:alpha val="49803"/>
                </a:srgbClr>
              </a:outerShdw>
            </a:effectLst>
          </p:spPr>
        </p:pic>
        <p:cxnSp>
          <p:nvCxnSpPr>
            <p:cNvPr id="549" name="Google Shape;549;p9"/>
            <p:cNvCxnSpPr>
              <a:stCxn id="537" idx="1"/>
              <a:endCxn id="548" idx="2"/>
            </p:cNvCxnSpPr>
            <p:nvPr/>
          </p:nvCxnSpPr>
          <p:spPr>
            <a:xfrm rot="10800000">
              <a:off x="1751927" y="3832794"/>
              <a:ext cx="1155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550" name="Google Shape;550;p9"/>
            <p:cNvCxnSpPr>
              <a:endCxn id="540" idx="0"/>
            </p:cNvCxnSpPr>
            <p:nvPr/>
          </p:nvCxnSpPr>
          <p:spPr>
            <a:xfrm>
              <a:off x="2010989" y="3290054"/>
              <a:ext cx="770100" cy="7785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51" name="Google Shape;551;p9"/>
            <p:cNvCxnSpPr/>
            <p:nvPr/>
          </p:nvCxnSpPr>
          <p:spPr>
            <a:xfrm flipH="1">
              <a:off x="1993062" y="3292650"/>
              <a:ext cx="3965" cy="77323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552" name="Google Shape;55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39806" y="3180742"/>
              <a:ext cx="290133" cy="275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20831" y="3493038"/>
              <a:ext cx="171749" cy="16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83323" y="3493038"/>
              <a:ext cx="171749" cy="16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10179" y="3493038"/>
              <a:ext cx="171749" cy="1633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6" name="Google Shape;556;p9"/>
            <p:cNvCxnSpPr>
              <a:stCxn id="548" idx="0"/>
              <a:endCxn id="534" idx="2"/>
            </p:cNvCxnSpPr>
            <p:nvPr/>
          </p:nvCxnSpPr>
          <p:spPr>
            <a:xfrm rot="10800000">
              <a:off x="1751830" y="3293983"/>
              <a:ext cx="0" cy="337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</p:grpSp>
      <p:sp>
        <p:nvSpPr>
          <p:cNvPr id="557" name="Google Shape;557;p9"/>
          <p:cNvSpPr txBox="1"/>
          <p:nvPr/>
        </p:nvSpPr>
        <p:spPr>
          <a:xfrm>
            <a:off x="5486400" y="2084850"/>
            <a:ext cx="304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 interactively with data</a:t>
            </a:r>
            <a:endParaRPr b="1" i="0" sz="1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8" name="Google Shape;558;p9"/>
          <p:cNvSpPr txBox="1"/>
          <p:nvPr/>
        </p:nvSpPr>
        <p:spPr>
          <a:xfrm>
            <a:off x="2363625" y="2682750"/>
            <a:ext cx="12591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Execution</a:t>
            </a:r>
            <a:endParaRPr b="1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59" name="Google Shape;559;p9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Federated approaches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Batch submission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60" name="Google Shape;560;p9"/>
          <p:cNvSpPr/>
          <p:nvPr/>
        </p:nvSpPr>
        <p:spPr>
          <a:xfrm>
            <a:off x="12700" y="2495550"/>
            <a:ext cx="4559400" cy="26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9"/>
          <p:cNvSpPr/>
          <p:nvPr/>
        </p:nvSpPr>
        <p:spPr>
          <a:xfrm>
            <a:off x="6392771" y="3322731"/>
            <a:ext cx="865800" cy="599700"/>
          </a:xfrm>
          <a:prstGeom prst="rect">
            <a:avLst/>
          </a:prstGeom>
          <a:solidFill>
            <a:schemeClr val="lt2"/>
          </a:solidFill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00" lIns="77100" spcFirstLastPara="1" rIns="77100" wrap="square" tIns="77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1"/>
              <a:buFont typeface="Arial"/>
              <a:buNone/>
            </a:pPr>
            <a:r>
              <a:t/>
            </a:r>
            <a:endParaRPr b="0" i="0" sz="11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5532581" y="3991184"/>
            <a:ext cx="695700" cy="618300"/>
          </a:xfrm>
          <a:prstGeom prst="ellipse">
            <a:avLst/>
          </a:prstGeom>
          <a:solidFill>
            <a:schemeClr val="lt2"/>
          </a:solidFill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00" lIns="77100" spcFirstLastPara="1" rIns="77100" wrap="square" tIns="77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1"/>
              <a:buFont typeface="Arial"/>
              <a:buNone/>
            </a:pPr>
            <a:r>
              <a:t/>
            </a:r>
            <a:endParaRPr b="0" i="0" sz="11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7307" y="4137193"/>
            <a:ext cx="326181" cy="32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8999" y="2682642"/>
            <a:ext cx="326182" cy="41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399" y="4371897"/>
            <a:ext cx="237423" cy="23742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"/>
          <p:cNvSpPr/>
          <p:nvPr/>
        </p:nvSpPr>
        <p:spPr>
          <a:xfrm>
            <a:off x="6403136" y="3991184"/>
            <a:ext cx="695700" cy="618300"/>
          </a:xfrm>
          <a:prstGeom prst="ellipse">
            <a:avLst/>
          </a:prstGeom>
          <a:solidFill>
            <a:schemeClr val="lt2"/>
          </a:solidFill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00" lIns="77100" spcFirstLastPara="1" rIns="77100" wrap="square" tIns="77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1"/>
              <a:buFont typeface="Arial"/>
              <a:buNone/>
            </a:pPr>
            <a:r>
              <a:t/>
            </a:r>
            <a:endParaRPr b="0" i="0" sz="11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438" y="4371960"/>
            <a:ext cx="237423" cy="23742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9"/>
          <p:cNvSpPr/>
          <p:nvPr/>
        </p:nvSpPr>
        <p:spPr>
          <a:xfrm>
            <a:off x="7267164" y="3991121"/>
            <a:ext cx="695700" cy="618300"/>
          </a:xfrm>
          <a:prstGeom prst="ellipse">
            <a:avLst/>
          </a:prstGeom>
          <a:solidFill>
            <a:schemeClr val="lt2"/>
          </a:solidFill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00" lIns="77100" spcFirstLastPara="1" rIns="77100" wrap="square" tIns="77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1"/>
              <a:buFont typeface="Arial"/>
              <a:buNone/>
            </a:pPr>
            <a:r>
              <a:t/>
            </a:r>
            <a:endParaRPr b="0" i="0" sz="11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4467" y="4371897"/>
            <a:ext cx="237423" cy="237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Google Shape;570;p9"/>
          <p:cNvCxnSpPr>
            <a:stCxn id="563" idx="0"/>
          </p:cNvCxnSpPr>
          <p:nvPr/>
        </p:nvCxnSpPr>
        <p:spPr>
          <a:xfrm flipH="1" rot="10800000">
            <a:off x="5880398" y="3754993"/>
            <a:ext cx="645000" cy="382200"/>
          </a:xfrm>
          <a:prstGeom prst="straightConnector1">
            <a:avLst/>
          </a:prstGeom>
          <a:noFill/>
          <a:ln cap="flat" cmpd="sng" w="8050">
            <a:solidFill>
              <a:schemeClr val="dk2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571" name="Google Shape;571;p9"/>
          <p:cNvCxnSpPr/>
          <p:nvPr/>
        </p:nvCxnSpPr>
        <p:spPr>
          <a:xfrm rot="10800000">
            <a:off x="6817045" y="3767149"/>
            <a:ext cx="680100" cy="400800"/>
          </a:xfrm>
          <a:prstGeom prst="straightConnector1">
            <a:avLst/>
          </a:prstGeom>
          <a:noFill/>
          <a:ln cap="flat" cmpd="sng" w="8050">
            <a:solidFill>
              <a:schemeClr val="dk2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572" name="Google Shape;572;p9"/>
          <p:cNvCxnSpPr>
            <a:stCxn id="573" idx="3"/>
            <a:endCxn id="574" idx="2"/>
          </p:cNvCxnSpPr>
          <p:nvPr/>
        </p:nvCxnSpPr>
        <p:spPr>
          <a:xfrm>
            <a:off x="7175191" y="3569213"/>
            <a:ext cx="439800" cy="894000"/>
          </a:xfrm>
          <a:prstGeom prst="bentConnector4">
            <a:avLst>
              <a:gd fmla="val 204913" name="adj1"/>
              <a:gd fmla="val 123858" name="adj2"/>
            </a:avLst>
          </a:prstGeom>
          <a:noFill/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75" name="Google Shape;57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9394" y="3503894"/>
            <a:ext cx="237423" cy="237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9"/>
          <p:cNvCxnSpPr/>
          <p:nvPr/>
        </p:nvCxnSpPr>
        <p:spPr>
          <a:xfrm rot="10800000">
            <a:off x="6689207" y="3776861"/>
            <a:ext cx="8700" cy="379500"/>
          </a:xfrm>
          <a:prstGeom prst="straightConnector1">
            <a:avLst/>
          </a:prstGeom>
          <a:noFill/>
          <a:ln cap="flat" cmpd="sng" w="8050">
            <a:solidFill>
              <a:schemeClr val="dk2"/>
            </a:solidFill>
            <a:prstDash val="dot"/>
            <a:round/>
            <a:headEnd len="sm" w="sm" type="none"/>
            <a:tailEnd len="med" w="med" type="triangle"/>
          </a:ln>
        </p:spPr>
      </p:cxnSp>
      <p:pic>
        <p:nvPicPr>
          <p:cNvPr id="577" name="Google Shape;5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863" y="4137193"/>
            <a:ext cx="326181" cy="326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9"/>
          <p:cNvCxnSpPr>
            <a:stCxn id="573" idx="3"/>
            <a:endCxn id="577" idx="2"/>
          </p:cNvCxnSpPr>
          <p:nvPr/>
        </p:nvCxnSpPr>
        <p:spPr>
          <a:xfrm flipH="1">
            <a:off x="6750991" y="3569213"/>
            <a:ext cx="424200" cy="894300"/>
          </a:xfrm>
          <a:prstGeom prst="bentConnector4">
            <a:avLst>
              <a:gd fmla="val -210893" name="adj1"/>
              <a:gd fmla="val 123078" name="adj2"/>
            </a:avLst>
          </a:prstGeom>
          <a:noFill/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9" name="Google Shape;579;p9"/>
          <p:cNvCxnSpPr>
            <a:stCxn id="573" idx="3"/>
            <a:endCxn id="563" idx="2"/>
          </p:cNvCxnSpPr>
          <p:nvPr/>
        </p:nvCxnSpPr>
        <p:spPr>
          <a:xfrm flipH="1">
            <a:off x="5880391" y="3569213"/>
            <a:ext cx="1294800" cy="894300"/>
          </a:xfrm>
          <a:prstGeom prst="bentConnector4">
            <a:avLst>
              <a:gd fmla="val -69602" name="adj1"/>
              <a:gd fmla="val 123078" name="adj2"/>
            </a:avLst>
          </a:prstGeom>
          <a:noFill/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0" name="Google Shape;580;p9"/>
          <p:cNvCxnSpPr>
            <a:stCxn id="564" idx="2"/>
          </p:cNvCxnSpPr>
          <p:nvPr/>
        </p:nvCxnSpPr>
        <p:spPr>
          <a:xfrm>
            <a:off x="7012090" y="3102602"/>
            <a:ext cx="0" cy="322200"/>
          </a:xfrm>
          <a:prstGeom prst="straightConnector1">
            <a:avLst/>
          </a:prstGeom>
          <a:noFill/>
          <a:ln cap="flat" cmpd="sng" w="8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73" name="Google Shape;57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9030" y="3406124"/>
            <a:ext cx="326161" cy="32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2718" y="3116137"/>
            <a:ext cx="193076" cy="19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9"/>
          <p:cNvCxnSpPr>
            <a:stCxn id="575" idx="0"/>
            <a:endCxn id="564" idx="1"/>
          </p:cNvCxnSpPr>
          <p:nvPr/>
        </p:nvCxnSpPr>
        <p:spPr>
          <a:xfrm rot="-5400000">
            <a:off x="6457906" y="3112694"/>
            <a:ext cx="611400" cy="171000"/>
          </a:xfrm>
          <a:prstGeom prst="bentConnector2">
            <a:avLst/>
          </a:prstGeom>
          <a:noFill/>
          <a:ln cap="flat" cmpd="sng" w="8050">
            <a:solidFill>
              <a:schemeClr val="dk2"/>
            </a:solidFill>
            <a:prstDash val="dot"/>
            <a:round/>
            <a:headEnd len="sm" w="sm" type="none"/>
            <a:tailEnd len="med" w="med" type="triangle"/>
          </a:ln>
        </p:spPr>
      </p:cxnSp>
      <p:pic>
        <p:nvPicPr>
          <p:cNvPr id="574" name="Google Shape;5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1891" y="4137130"/>
            <a:ext cx="326181" cy="3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9"/>
          <p:cNvSpPr/>
          <p:nvPr/>
        </p:nvSpPr>
        <p:spPr>
          <a:xfrm>
            <a:off x="5203700" y="1979550"/>
            <a:ext cx="3530400" cy="2905200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4" name="Google Shape;584;p9"/>
          <p:cNvPicPr preferRelativeResize="0"/>
          <p:nvPr/>
        </p:nvPicPr>
        <p:blipFill rotWithShape="1">
          <a:blip r:embed="rId9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628af959f_0_525"/>
          <p:cNvSpPr txBox="1"/>
          <p:nvPr>
            <p:ph idx="1" type="body"/>
          </p:nvPr>
        </p:nvSpPr>
        <p:spPr>
          <a:xfrm>
            <a:off x="626775" y="2070050"/>
            <a:ext cx="29961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Submit pipeline → results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90" name="Google Shape;590;g36628af959f_0_525"/>
          <p:cNvGrpSpPr/>
          <p:nvPr/>
        </p:nvGrpSpPr>
        <p:grpSpPr>
          <a:xfrm>
            <a:off x="626656" y="2682679"/>
            <a:ext cx="3042116" cy="1983424"/>
            <a:chOff x="569651" y="2682749"/>
            <a:chExt cx="2902506" cy="1892400"/>
          </a:xfrm>
        </p:grpSpPr>
        <p:sp>
          <p:nvSpPr>
            <p:cNvPr id="591" name="Google Shape;591;g36628af959f_0_525"/>
            <p:cNvSpPr/>
            <p:nvPr/>
          </p:nvSpPr>
          <p:spPr>
            <a:xfrm>
              <a:off x="569657" y="2682749"/>
              <a:ext cx="2902500" cy="1892400"/>
            </a:xfrm>
            <a:prstGeom prst="rect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6628af959f_0_525"/>
            <p:cNvSpPr txBox="1"/>
            <p:nvPr/>
          </p:nvSpPr>
          <p:spPr>
            <a:xfrm>
              <a:off x="569651" y="2682750"/>
              <a:ext cx="697500" cy="1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150" lIns="79150" spcFirstLastPara="1" rIns="79150" wrap="square" tIns="7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2"/>
                <a:buFont typeface="Arial"/>
                <a:buNone/>
              </a:pPr>
              <a:r>
                <a:rPr b="1" i="0" lang="nl" sz="1467" u="none" cap="none" strike="noStrike">
                  <a:solidFill>
                    <a:schemeClr val="dk2"/>
                  </a:solidFill>
                  <a:latin typeface="IBM Plex Mono"/>
                  <a:ea typeface="IBM Plex Mono"/>
                  <a:cs typeface="IBM Plex Mono"/>
                  <a:sym typeface="IBM Plex Mono"/>
                </a:rPr>
                <a:t>Batch</a:t>
              </a:r>
              <a:endParaRPr b="1" i="0" sz="1467" u="none" cap="none" strike="noStrik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endParaRPr>
            </a:p>
          </p:txBody>
        </p:sp>
        <p:sp>
          <p:nvSpPr>
            <p:cNvPr id="593" name="Google Shape;593;g36628af959f_0_525"/>
            <p:cNvSpPr/>
            <p:nvPr/>
          </p:nvSpPr>
          <p:spPr>
            <a:xfrm>
              <a:off x="928714" y="3945073"/>
              <a:ext cx="618900" cy="522900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4" name="Google Shape;594;g36628af959f_0_525"/>
            <p:cNvCxnSpPr>
              <a:endCxn id="595" idx="0"/>
            </p:cNvCxnSpPr>
            <p:nvPr/>
          </p:nvCxnSpPr>
          <p:spPr>
            <a:xfrm flipH="1">
              <a:off x="1238110" y="3264308"/>
              <a:ext cx="697500" cy="8043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595" name="Google Shape;595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3035" y="4068608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g36628af959f_0_5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6745" y="2938675"/>
              <a:ext cx="290151" cy="355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7634" y="4267184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g36628af959f_0_525"/>
            <p:cNvSpPr/>
            <p:nvPr/>
          </p:nvSpPr>
          <p:spPr>
            <a:xfrm>
              <a:off x="1703106" y="3945073"/>
              <a:ext cx="618900" cy="522900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9" name="Google Shape;599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7427" y="4068608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6230" y="4267238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g36628af959f_0_525"/>
            <p:cNvSpPr/>
            <p:nvPr/>
          </p:nvSpPr>
          <p:spPr>
            <a:xfrm>
              <a:off x="2471693" y="3945019"/>
              <a:ext cx="618900" cy="522900"/>
            </a:xfrm>
            <a:prstGeom prst="ellipse">
              <a:avLst/>
            </a:prstGeom>
            <a:solidFill>
              <a:schemeClr val="lt2"/>
            </a:solidFill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2"/>
                <a:buFont typeface="Arial"/>
                <a:buNone/>
              </a:pPr>
              <a:r>
                <a:t/>
              </a:r>
              <a:endParaRPr b="0" i="0" sz="12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2" name="Google Shape;602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36014" y="4068554"/>
              <a:ext cx="290150" cy="275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24816" y="4267184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g36628af959f_0_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5658" y="3631783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5" name="Google Shape;605;g36628af959f_0_525"/>
            <p:cNvCxnSpPr>
              <a:stCxn id="595" idx="1"/>
              <a:endCxn id="604" idx="2"/>
            </p:cNvCxnSpPr>
            <p:nvPr/>
          </p:nvCxnSpPr>
          <p:spPr>
            <a:xfrm rot="10800000">
              <a:off x="921135" y="3832794"/>
              <a:ext cx="1719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06" name="Google Shape;606;g36628af959f_0_525"/>
            <p:cNvCxnSpPr>
              <a:stCxn id="604" idx="0"/>
              <a:endCxn id="596" idx="1"/>
            </p:cNvCxnSpPr>
            <p:nvPr/>
          </p:nvCxnSpPr>
          <p:spPr>
            <a:xfrm flipH="1" rot="10800000">
              <a:off x="921257" y="3116383"/>
              <a:ext cx="685500" cy="5154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07" name="Google Shape;607;g36628af959f_0_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15041" y="3631783"/>
              <a:ext cx="211197" cy="200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8" name="Google Shape;608;g36628af959f_0_525"/>
            <p:cNvCxnSpPr>
              <a:stCxn id="602" idx="3"/>
              <a:endCxn id="607" idx="2"/>
            </p:cNvCxnSpPr>
            <p:nvPr/>
          </p:nvCxnSpPr>
          <p:spPr>
            <a:xfrm flipH="1" rot="10800000">
              <a:off x="2926164" y="3832741"/>
              <a:ext cx="1944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09" name="Google Shape;609;g36628af959f_0_525"/>
            <p:cNvCxnSpPr>
              <a:stCxn id="607" idx="0"/>
            </p:cNvCxnSpPr>
            <p:nvPr/>
          </p:nvCxnSpPr>
          <p:spPr>
            <a:xfrm flipH="1" rot="5400000">
              <a:off x="2245390" y="2756533"/>
              <a:ext cx="517200" cy="1233300"/>
            </a:xfrm>
            <a:prstGeom prst="bentConnector2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10" name="Google Shape;610;g36628af959f_0_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46231" y="3631783"/>
              <a:ext cx="211197" cy="200878"/>
            </a:xfrm>
            <a:prstGeom prst="rect">
              <a:avLst/>
            </a:prstGeom>
            <a:noFill/>
            <a:ln>
              <a:noFill/>
            </a:ln>
            <a:effectLst>
              <a:outerShdw blurRad="49485" rotWithShape="0" algn="bl" dir="5400000" dist="16495">
                <a:srgbClr val="000000">
                  <a:alpha val="49800"/>
                </a:srgbClr>
              </a:outerShdw>
            </a:effectLst>
          </p:spPr>
        </p:pic>
        <p:cxnSp>
          <p:nvCxnSpPr>
            <p:cNvPr id="611" name="Google Shape;611;g36628af959f_0_525"/>
            <p:cNvCxnSpPr>
              <a:stCxn id="599" idx="1"/>
              <a:endCxn id="610" idx="2"/>
            </p:cNvCxnSpPr>
            <p:nvPr/>
          </p:nvCxnSpPr>
          <p:spPr>
            <a:xfrm rot="10800000">
              <a:off x="1751927" y="3832794"/>
              <a:ext cx="115500" cy="373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12" name="Google Shape;612;g36628af959f_0_525"/>
            <p:cNvCxnSpPr>
              <a:endCxn id="602" idx="0"/>
            </p:cNvCxnSpPr>
            <p:nvPr/>
          </p:nvCxnSpPr>
          <p:spPr>
            <a:xfrm>
              <a:off x="2010989" y="3290054"/>
              <a:ext cx="770100" cy="7785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13" name="Google Shape;613;g36628af959f_0_525"/>
            <p:cNvCxnSpPr/>
            <p:nvPr/>
          </p:nvCxnSpPr>
          <p:spPr>
            <a:xfrm flipH="1">
              <a:off x="1993127" y="3292650"/>
              <a:ext cx="3900" cy="7731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614" name="Google Shape;614;g36628af959f_0_5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39806" y="3180742"/>
              <a:ext cx="290132" cy="275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g36628af959f_0_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20831" y="3493038"/>
              <a:ext cx="171749" cy="163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g36628af959f_0_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83323" y="3493038"/>
              <a:ext cx="171749" cy="163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g36628af959f_0_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10179" y="3493038"/>
              <a:ext cx="171749" cy="1633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8" name="Google Shape;618;g36628af959f_0_525"/>
            <p:cNvCxnSpPr>
              <a:stCxn id="610" idx="0"/>
              <a:endCxn id="596" idx="2"/>
            </p:cNvCxnSpPr>
            <p:nvPr/>
          </p:nvCxnSpPr>
          <p:spPr>
            <a:xfrm rot="10800000">
              <a:off x="1751830" y="3293983"/>
              <a:ext cx="0" cy="337800"/>
            </a:xfrm>
            <a:prstGeom prst="straightConnector1">
              <a:avLst/>
            </a:prstGeom>
            <a:noFill/>
            <a:ln cap="flat" cmpd="sng" w="99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</p:grpSp>
      <p:sp>
        <p:nvSpPr>
          <p:cNvPr id="619" name="Google Shape;619;g36628af959f_0_525"/>
          <p:cNvSpPr txBox="1"/>
          <p:nvPr/>
        </p:nvSpPr>
        <p:spPr>
          <a:xfrm>
            <a:off x="5486400" y="2084850"/>
            <a:ext cx="304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 interactively with data</a:t>
            </a:r>
            <a:endParaRPr b="1" i="0" sz="1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0" name="Google Shape;620;g36628af959f_0_525"/>
          <p:cNvSpPr txBox="1"/>
          <p:nvPr/>
        </p:nvSpPr>
        <p:spPr>
          <a:xfrm>
            <a:off x="2363625" y="2682750"/>
            <a:ext cx="12591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Execution</a:t>
            </a:r>
            <a:endParaRPr b="1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21" name="Google Shape;621;g36628af959f_0_525"/>
          <p:cNvPicPr preferRelativeResize="0"/>
          <p:nvPr/>
        </p:nvPicPr>
        <p:blipFill rotWithShape="1">
          <a:blip r:embed="rId9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g36628af959f_0_525"/>
          <p:cNvSpPr/>
          <p:nvPr/>
        </p:nvSpPr>
        <p:spPr>
          <a:xfrm>
            <a:off x="462975" y="1956125"/>
            <a:ext cx="3530400" cy="2905200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36628af959f_0_52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Federated approaches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I</a:t>
            </a: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nteractive approach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624" name="Google Shape;624;g36628af959f_0_525"/>
          <p:cNvGrpSpPr/>
          <p:nvPr/>
        </p:nvGrpSpPr>
        <p:grpSpPr>
          <a:xfrm>
            <a:off x="5486399" y="2682642"/>
            <a:ext cx="2476400" cy="1926743"/>
            <a:chOff x="5486474" y="2682692"/>
            <a:chExt cx="2476400" cy="1926743"/>
          </a:xfrm>
        </p:grpSpPr>
        <p:sp>
          <p:nvSpPr>
            <p:cNvPr id="625" name="Google Shape;625;g36628af959f_0_525"/>
            <p:cNvSpPr/>
            <p:nvPr/>
          </p:nvSpPr>
          <p:spPr>
            <a:xfrm>
              <a:off x="6392846" y="3322781"/>
              <a:ext cx="865684" cy="599728"/>
            </a:xfrm>
            <a:prstGeom prst="rect">
              <a:avLst/>
            </a:prstGeom>
            <a:solidFill>
              <a:schemeClr val="lt2"/>
            </a:solidFill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7100" lIns="77100" spcFirstLastPara="1" rIns="77100" wrap="square" tIns="77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1"/>
                <a:buFont typeface="Arial"/>
                <a:buNone/>
              </a:pPr>
              <a:r>
                <a:t/>
              </a:r>
              <a:endParaRPr b="0" i="0" sz="11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36628af959f_0_525"/>
            <p:cNvSpPr/>
            <p:nvPr/>
          </p:nvSpPr>
          <p:spPr>
            <a:xfrm>
              <a:off x="5532656" y="3991234"/>
              <a:ext cx="695634" cy="618201"/>
            </a:xfrm>
            <a:prstGeom prst="ellipse">
              <a:avLst/>
            </a:prstGeom>
            <a:solidFill>
              <a:schemeClr val="lt2"/>
            </a:solidFill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7100" lIns="77100" spcFirstLastPara="1" rIns="77100" wrap="square" tIns="77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1"/>
                <a:buFont typeface="Arial"/>
                <a:buNone/>
              </a:pPr>
              <a:r>
                <a:t/>
              </a:r>
              <a:endParaRPr b="0" i="0" sz="11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7382" y="4137243"/>
              <a:ext cx="326181" cy="326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g36628af959f_0_5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49074" y="2682692"/>
              <a:ext cx="326181" cy="41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86474" y="4371947"/>
              <a:ext cx="237424" cy="237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Google Shape;630;g36628af959f_0_525"/>
            <p:cNvSpPr/>
            <p:nvPr/>
          </p:nvSpPr>
          <p:spPr>
            <a:xfrm>
              <a:off x="6403211" y="3991234"/>
              <a:ext cx="695634" cy="618201"/>
            </a:xfrm>
            <a:prstGeom prst="ellipse">
              <a:avLst/>
            </a:prstGeom>
            <a:solidFill>
              <a:schemeClr val="lt2"/>
            </a:solidFill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7100" lIns="77100" spcFirstLastPara="1" rIns="77100" wrap="square" tIns="77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1"/>
                <a:buFont typeface="Arial"/>
                <a:buNone/>
              </a:pPr>
              <a:r>
                <a:t/>
              </a:r>
              <a:endParaRPr b="0" i="0" sz="11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1" name="Google Shape;631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50513" y="4372010"/>
              <a:ext cx="237424" cy="237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g36628af959f_0_525"/>
            <p:cNvSpPr/>
            <p:nvPr/>
          </p:nvSpPr>
          <p:spPr>
            <a:xfrm>
              <a:off x="7267239" y="3991171"/>
              <a:ext cx="695634" cy="618201"/>
            </a:xfrm>
            <a:prstGeom prst="ellipse">
              <a:avLst/>
            </a:prstGeom>
            <a:solidFill>
              <a:schemeClr val="lt2"/>
            </a:solidFill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7100" lIns="77100" spcFirstLastPara="1" rIns="77100" wrap="square" tIns="77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1"/>
                <a:buFont typeface="Arial"/>
                <a:buNone/>
              </a:pPr>
              <a:r>
                <a:t/>
              </a:r>
              <a:endParaRPr b="0" i="0" sz="11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3" name="Google Shape;633;g36628af959f_0_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14542" y="4371947"/>
              <a:ext cx="237424" cy="2374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34" name="Google Shape;634;g36628af959f_0_525"/>
            <p:cNvCxnSpPr>
              <a:stCxn id="627" idx="0"/>
            </p:cNvCxnSpPr>
            <p:nvPr/>
          </p:nvCxnSpPr>
          <p:spPr>
            <a:xfrm flipH="1" rot="10800000">
              <a:off x="5880473" y="3755043"/>
              <a:ext cx="645000" cy="382200"/>
            </a:xfrm>
            <a:prstGeom prst="straightConnector1">
              <a:avLst/>
            </a:prstGeom>
            <a:noFill/>
            <a:ln cap="flat" cmpd="sng" w="80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35" name="Google Shape;635;g36628af959f_0_525"/>
            <p:cNvCxnSpPr/>
            <p:nvPr/>
          </p:nvCxnSpPr>
          <p:spPr>
            <a:xfrm rot="10800000">
              <a:off x="6817021" y="3767168"/>
              <a:ext cx="680198" cy="400831"/>
            </a:xfrm>
            <a:prstGeom prst="straightConnector1">
              <a:avLst/>
            </a:prstGeom>
            <a:noFill/>
            <a:ln cap="flat" cmpd="sng" w="80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36" name="Google Shape;636;g36628af959f_0_525"/>
            <p:cNvCxnSpPr>
              <a:stCxn id="637" idx="3"/>
              <a:endCxn id="638" idx="2"/>
            </p:cNvCxnSpPr>
            <p:nvPr/>
          </p:nvCxnSpPr>
          <p:spPr>
            <a:xfrm>
              <a:off x="7175266" y="3569263"/>
              <a:ext cx="439800" cy="894000"/>
            </a:xfrm>
            <a:prstGeom prst="bentConnector4">
              <a:avLst>
                <a:gd fmla="val 204896" name="adj1"/>
                <a:gd fmla="val 122683" name="adj2"/>
              </a:avLst>
            </a:prstGeom>
            <a:noFill/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639" name="Google Shape;639;g36628af959f_0_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59469" y="3503944"/>
              <a:ext cx="237424" cy="2374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0" name="Google Shape;640;g36628af959f_0_525"/>
            <p:cNvCxnSpPr/>
            <p:nvPr/>
          </p:nvCxnSpPr>
          <p:spPr>
            <a:xfrm rot="10800000">
              <a:off x="6689379" y="3776836"/>
              <a:ext cx="8604" cy="379575"/>
            </a:xfrm>
            <a:prstGeom prst="straightConnector1">
              <a:avLst/>
            </a:prstGeom>
            <a:noFill/>
            <a:ln cap="flat" cmpd="sng" w="80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41" name="Google Shape;641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87938" y="4137243"/>
              <a:ext cx="326181" cy="32618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2" name="Google Shape;642;g36628af959f_0_525"/>
            <p:cNvCxnSpPr>
              <a:stCxn id="637" idx="3"/>
              <a:endCxn id="641" idx="2"/>
            </p:cNvCxnSpPr>
            <p:nvPr/>
          </p:nvCxnSpPr>
          <p:spPr>
            <a:xfrm flipH="1">
              <a:off x="6751066" y="3569263"/>
              <a:ext cx="424200" cy="894300"/>
            </a:xfrm>
            <a:prstGeom prst="bentConnector4">
              <a:avLst>
                <a:gd fmla="val -212476" name="adj1"/>
                <a:gd fmla="val 122656" name="adj2"/>
              </a:avLst>
            </a:prstGeom>
            <a:noFill/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43" name="Google Shape;643;g36628af959f_0_525"/>
            <p:cNvCxnSpPr>
              <a:stCxn id="637" idx="3"/>
              <a:endCxn id="627" idx="2"/>
            </p:cNvCxnSpPr>
            <p:nvPr/>
          </p:nvCxnSpPr>
          <p:spPr>
            <a:xfrm flipH="1">
              <a:off x="5880466" y="3569263"/>
              <a:ext cx="1294800" cy="894300"/>
            </a:xfrm>
            <a:prstGeom prst="bentConnector4">
              <a:avLst>
                <a:gd fmla="val -69084" name="adj1"/>
                <a:gd fmla="val 122656" name="adj2"/>
              </a:avLst>
            </a:prstGeom>
            <a:noFill/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44" name="Google Shape;644;g36628af959f_0_525"/>
            <p:cNvCxnSpPr>
              <a:stCxn id="628" idx="2"/>
            </p:cNvCxnSpPr>
            <p:nvPr/>
          </p:nvCxnSpPr>
          <p:spPr>
            <a:xfrm>
              <a:off x="7012165" y="3102652"/>
              <a:ext cx="0" cy="322200"/>
            </a:xfrm>
            <a:prstGeom prst="straightConnector1">
              <a:avLst/>
            </a:prstGeom>
            <a:noFill/>
            <a:ln cap="flat" cmpd="sng" w="8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637" name="Google Shape;637;g36628af959f_0_5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49105" y="3406174"/>
              <a:ext cx="326161" cy="326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g36628af959f_0_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22793" y="3116187"/>
              <a:ext cx="193077" cy="1930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6" name="Google Shape;646;g36628af959f_0_525"/>
            <p:cNvCxnSpPr>
              <a:stCxn id="639" idx="0"/>
              <a:endCxn id="628" idx="1"/>
            </p:cNvCxnSpPr>
            <p:nvPr/>
          </p:nvCxnSpPr>
          <p:spPr>
            <a:xfrm rot="-5400000">
              <a:off x="6457981" y="3112744"/>
              <a:ext cx="611400" cy="171000"/>
            </a:xfrm>
            <a:prstGeom prst="bentConnector2">
              <a:avLst/>
            </a:prstGeom>
            <a:noFill/>
            <a:ln cap="flat" cmpd="sng" w="80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38" name="Google Shape;638;g36628af959f_0_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51966" y="4137180"/>
              <a:ext cx="326181" cy="3261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7" name="Google Shape;647;g36628af959f_0_525"/>
          <p:cNvSpPr/>
          <p:nvPr/>
        </p:nvSpPr>
        <p:spPr>
          <a:xfrm>
            <a:off x="615375" y="2108525"/>
            <a:ext cx="3530400" cy="2905200"/>
          </a:xfrm>
          <a:prstGeom prst="rect">
            <a:avLst/>
          </a:prstGeom>
          <a:solidFill>
            <a:srgbClr val="FFFFFF">
              <a:alpha val="8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"/>
          <p:cNvSpPr txBox="1"/>
          <p:nvPr>
            <p:ph idx="1" type="body"/>
          </p:nvPr>
        </p:nvSpPr>
        <p:spPr>
          <a:xfrm>
            <a:off x="640400" y="2070050"/>
            <a:ext cx="39315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 platforms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Flower, Vantage6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Ideal use case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Machine learning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; QCd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Disadvantages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Difficult to explore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53" name="Google Shape;653;p10"/>
          <p:cNvGrpSpPr/>
          <p:nvPr/>
        </p:nvGrpSpPr>
        <p:grpSpPr>
          <a:xfrm>
            <a:off x="5486636" y="2070097"/>
            <a:ext cx="3042438" cy="2029502"/>
            <a:chOff x="5505963" y="1395802"/>
            <a:chExt cx="3212712" cy="2143086"/>
          </a:xfrm>
        </p:grpSpPr>
        <p:sp>
          <p:nvSpPr>
            <p:cNvPr id="654" name="Google Shape;654;p10"/>
            <p:cNvSpPr/>
            <p:nvPr/>
          </p:nvSpPr>
          <p:spPr>
            <a:xfrm>
              <a:off x="5656638" y="2805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6575" lIns="86575" spcFirstLastPara="1" rIns="86575" wrap="square" tIns="86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6"/>
                <a:buFont typeface="Arial"/>
                <a:buNone/>
              </a:pPr>
              <a:r>
                <a:t/>
              </a:r>
              <a:endParaRPr b="0" i="0" sz="13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5" name="Google Shape;655;p10"/>
            <p:cNvCxnSpPr>
              <a:endCxn id="656" idx="0"/>
            </p:cNvCxnSpPr>
            <p:nvPr/>
          </p:nvCxnSpPr>
          <p:spPr>
            <a:xfrm flipH="1">
              <a:off x="6068988" y="1852287"/>
              <a:ext cx="929400" cy="11268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656" name="Google Shape;65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75638" y="2979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60288" y="1395802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01888" y="3257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10"/>
            <p:cNvSpPr/>
            <p:nvPr/>
          </p:nvSpPr>
          <p:spPr>
            <a:xfrm>
              <a:off x="6688713" y="2805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6575" lIns="86575" spcFirstLastPara="1" rIns="86575" wrap="square" tIns="86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6"/>
                <a:buFont typeface="Arial"/>
                <a:buNone/>
              </a:pPr>
              <a:r>
                <a:t/>
              </a:r>
              <a:endParaRPr b="0" i="0" sz="13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0" name="Google Shape;66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07713" y="2979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26238" y="325741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10"/>
            <p:cNvSpPr/>
            <p:nvPr/>
          </p:nvSpPr>
          <p:spPr>
            <a:xfrm>
              <a:off x="7713050" y="28059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6575" lIns="86575" spcFirstLastPara="1" rIns="86575" wrap="square" tIns="86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6"/>
                <a:buFont typeface="Arial"/>
                <a:buNone/>
              </a:pPr>
              <a:r>
                <a:t/>
              </a:r>
              <a:endParaRPr b="0" i="0" sz="13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3" name="Google Shape;66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2050" y="29790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0575" y="3257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05963" y="2367000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6" name="Google Shape;666;p10"/>
            <p:cNvCxnSpPr>
              <a:stCxn id="656" idx="1"/>
              <a:endCxn id="665" idx="2"/>
            </p:cNvCxnSpPr>
            <p:nvPr/>
          </p:nvCxnSpPr>
          <p:spPr>
            <a:xfrm rot="10800000">
              <a:off x="5646738" y="2648337"/>
              <a:ext cx="228900" cy="5241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67" name="Google Shape;667;p10"/>
            <p:cNvCxnSpPr>
              <a:stCxn id="665" idx="0"/>
              <a:endCxn id="657" idx="1"/>
            </p:cNvCxnSpPr>
            <p:nvPr/>
          </p:nvCxnSpPr>
          <p:spPr>
            <a:xfrm flipH="1" rot="10800000">
              <a:off x="5646700" y="1644600"/>
              <a:ext cx="913500" cy="7224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68" name="Google Shape;668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437200" y="2367000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9" name="Google Shape;669;p10"/>
            <p:cNvCxnSpPr>
              <a:stCxn id="663" idx="3"/>
              <a:endCxn id="668" idx="2"/>
            </p:cNvCxnSpPr>
            <p:nvPr/>
          </p:nvCxnSpPr>
          <p:spPr>
            <a:xfrm flipH="1" rot="10800000">
              <a:off x="8318750" y="2648562"/>
              <a:ext cx="259200" cy="5238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70" name="Google Shape;670;p10"/>
            <p:cNvCxnSpPr>
              <a:stCxn id="668" idx="0"/>
            </p:cNvCxnSpPr>
            <p:nvPr/>
          </p:nvCxnSpPr>
          <p:spPr>
            <a:xfrm flipH="1" rot="5400000">
              <a:off x="7393538" y="1182600"/>
              <a:ext cx="724800" cy="1644000"/>
            </a:xfrm>
            <a:prstGeom prst="bentConnector2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671" name="Google Shape;67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12913" y="2367000"/>
              <a:ext cx="281475" cy="281475"/>
            </a:xfrm>
            <a:prstGeom prst="rect">
              <a:avLst/>
            </a:prstGeom>
            <a:noFill/>
            <a:ln>
              <a:noFill/>
            </a:ln>
            <a:effectLst>
              <a:outerShdw blurRad="54119" rotWithShape="0" algn="bl" dir="5400000" dist="18040">
                <a:srgbClr val="000000">
                  <a:alpha val="49803"/>
                </a:srgbClr>
              </a:outerShdw>
            </a:effectLst>
          </p:spPr>
        </p:pic>
        <p:cxnSp>
          <p:nvCxnSpPr>
            <p:cNvPr id="672" name="Google Shape;672;p10"/>
            <p:cNvCxnSpPr>
              <a:stCxn id="660" idx="1"/>
              <a:endCxn id="671" idx="2"/>
            </p:cNvCxnSpPr>
            <p:nvPr/>
          </p:nvCxnSpPr>
          <p:spPr>
            <a:xfrm rot="10800000">
              <a:off x="6753513" y="2648337"/>
              <a:ext cx="154200" cy="5241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73" name="Google Shape;673;p10"/>
            <p:cNvCxnSpPr>
              <a:endCxn id="663" idx="0"/>
            </p:cNvCxnSpPr>
            <p:nvPr/>
          </p:nvCxnSpPr>
          <p:spPr>
            <a:xfrm>
              <a:off x="7099100" y="1888212"/>
              <a:ext cx="1026300" cy="10908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74" name="Google Shape;674;p10"/>
            <p:cNvCxnSpPr/>
            <p:nvPr/>
          </p:nvCxnSpPr>
          <p:spPr>
            <a:xfrm flipH="1">
              <a:off x="7075038" y="1891800"/>
              <a:ext cx="5400" cy="10836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675" name="Google Shape;675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70900" y="1734991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12163" y="217258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595275" y="217258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298313" y="217258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9" name="Google Shape;679;p10"/>
            <p:cNvCxnSpPr>
              <a:stCxn id="671" idx="0"/>
              <a:endCxn id="657" idx="2"/>
            </p:cNvCxnSpPr>
            <p:nvPr/>
          </p:nvCxnSpPr>
          <p:spPr>
            <a:xfrm rot="10800000">
              <a:off x="6753651" y="1893600"/>
              <a:ext cx="0" cy="473400"/>
            </a:xfrm>
            <a:prstGeom prst="straightConnector1">
              <a:avLst/>
            </a:prstGeom>
            <a:noFill/>
            <a:ln cap="flat" cmpd="sng" w="902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</p:grpSp>
      <p:pic>
        <p:nvPicPr>
          <p:cNvPr id="680" name="Google Shape;680;p10"/>
          <p:cNvPicPr preferRelativeResize="0"/>
          <p:nvPr/>
        </p:nvPicPr>
        <p:blipFill rotWithShape="1">
          <a:blip r:embed="rId9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0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Federated approaches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Batch execution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 platform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DataSHIELD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Ideal use case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Epidemiological or life sciences research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Disadvantages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More limited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analysis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options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87" name="Google Shape;687;p11"/>
          <p:cNvGrpSpPr/>
          <p:nvPr/>
        </p:nvGrpSpPr>
        <p:grpSpPr>
          <a:xfrm>
            <a:off x="5486408" y="2070055"/>
            <a:ext cx="2908852" cy="2263209"/>
            <a:chOff x="5432638" y="1133514"/>
            <a:chExt cx="2935862" cy="2284224"/>
          </a:xfrm>
        </p:grpSpPr>
        <p:sp>
          <p:nvSpPr>
            <p:cNvPr id="688" name="Google Shape;688;p11"/>
            <p:cNvSpPr/>
            <p:nvPr/>
          </p:nvSpPr>
          <p:spPr>
            <a:xfrm>
              <a:off x="6507175" y="1892363"/>
              <a:ext cx="1026300" cy="711000"/>
            </a:xfrm>
            <a:prstGeom prst="rect">
              <a:avLst/>
            </a:prstGeom>
            <a:solidFill>
              <a:schemeClr val="lt2"/>
            </a:solidFill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0575" lIns="90575" spcFirstLastPara="1" rIns="90575" wrap="square" tIns="90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7"/>
                <a:buFont typeface="Arial"/>
                <a:buNone/>
              </a:pPr>
              <a:r>
                <a:t/>
              </a:r>
              <a:endParaRPr b="0" i="0" sz="13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5487388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0575" lIns="90575" spcFirstLastPara="1" rIns="90575" wrap="square" tIns="90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7"/>
                <a:buFont typeface="Arial"/>
                <a:buNone/>
              </a:pPr>
              <a:r>
                <a:t/>
              </a:r>
              <a:endParaRPr b="0" i="0" sz="13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0" name="Google Shape;69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06388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48050" y="1133514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2638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3" name="Google Shape;693;p11"/>
            <p:cNvSpPr/>
            <p:nvPr/>
          </p:nvSpPr>
          <p:spPr>
            <a:xfrm>
              <a:off x="6519463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0575" lIns="90575" spcFirstLastPara="1" rIns="90575" wrap="square" tIns="90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7"/>
                <a:buFont typeface="Arial"/>
                <a:buNone/>
              </a:pPr>
              <a:r>
                <a:t/>
              </a:r>
              <a:endParaRPr b="0" i="0" sz="13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4" name="Google Shape;69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56988" y="31362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1"/>
            <p:cNvSpPr/>
            <p:nvPr/>
          </p:nvSpPr>
          <p:spPr>
            <a:xfrm>
              <a:off x="7543800" y="268476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0575" lIns="90575" spcFirstLastPara="1" rIns="90575" wrap="square" tIns="90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7"/>
                <a:buFont typeface="Arial"/>
                <a:buNone/>
              </a:pPr>
              <a:r>
                <a:t/>
              </a:r>
              <a:endParaRPr b="0" i="0" sz="13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6" name="Google Shape;69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81325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7" name="Google Shape;697;p11"/>
            <p:cNvCxnSpPr>
              <a:stCxn id="690" idx="0"/>
            </p:cNvCxnSpPr>
            <p:nvPr/>
          </p:nvCxnSpPr>
          <p:spPr>
            <a:xfrm flipH="1" rot="10800000">
              <a:off x="5899738" y="2404937"/>
              <a:ext cx="764700" cy="453000"/>
            </a:xfrm>
            <a:prstGeom prst="straightConnector1">
              <a:avLst/>
            </a:prstGeom>
            <a:noFill/>
            <a:ln cap="flat" cmpd="sng" w="94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98" name="Google Shape;698;p11"/>
            <p:cNvCxnSpPr/>
            <p:nvPr/>
          </p:nvCxnSpPr>
          <p:spPr>
            <a:xfrm rot="10800000">
              <a:off x="7010050" y="2419200"/>
              <a:ext cx="806400" cy="475200"/>
            </a:xfrm>
            <a:prstGeom prst="straightConnector1">
              <a:avLst/>
            </a:prstGeom>
            <a:noFill/>
            <a:ln cap="flat" cmpd="sng" w="94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699" name="Google Shape;699;p11"/>
            <p:cNvCxnSpPr>
              <a:stCxn id="700" idx="3"/>
              <a:endCxn id="701" idx="2"/>
            </p:cNvCxnSpPr>
            <p:nvPr/>
          </p:nvCxnSpPr>
          <p:spPr>
            <a:xfrm>
              <a:off x="7434762" y="2184577"/>
              <a:ext cx="521400" cy="1059900"/>
            </a:xfrm>
            <a:prstGeom prst="bentConnector4">
              <a:avLst>
                <a:gd fmla="val 204917" name="adj1"/>
                <a:gd fmla="val 122475" name="adj2"/>
              </a:avLst>
            </a:prstGeom>
            <a:noFill/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702" name="Google Shape;70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4713" y="210713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3" name="Google Shape;703;p11"/>
            <p:cNvCxnSpPr/>
            <p:nvPr/>
          </p:nvCxnSpPr>
          <p:spPr>
            <a:xfrm rot="10800000">
              <a:off x="6858725" y="2430662"/>
              <a:ext cx="10200" cy="450000"/>
            </a:xfrm>
            <a:prstGeom prst="straightConnector1">
              <a:avLst/>
            </a:prstGeom>
            <a:noFill/>
            <a:ln cap="flat" cmpd="sng" w="94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704" name="Google Shape;70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8463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5" name="Google Shape;705;p11"/>
            <p:cNvCxnSpPr>
              <a:stCxn id="700" idx="3"/>
              <a:endCxn id="704" idx="2"/>
            </p:cNvCxnSpPr>
            <p:nvPr/>
          </p:nvCxnSpPr>
          <p:spPr>
            <a:xfrm flipH="1">
              <a:off x="6931962" y="2184577"/>
              <a:ext cx="502800" cy="1060200"/>
            </a:xfrm>
            <a:prstGeom prst="bentConnector4">
              <a:avLst>
                <a:gd fmla="val -212498" name="adj1"/>
                <a:gd fmla="val 122447" name="adj2"/>
              </a:avLst>
            </a:prstGeom>
            <a:noFill/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6" name="Google Shape;706;p11"/>
            <p:cNvCxnSpPr>
              <a:stCxn id="700" idx="3"/>
              <a:endCxn id="690" idx="2"/>
            </p:cNvCxnSpPr>
            <p:nvPr/>
          </p:nvCxnSpPr>
          <p:spPr>
            <a:xfrm flipH="1">
              <a:off x="5899662" y="2184577"/>
              <a:ext cx="1535100" cy="1060200"/>
            </a:xfrm>
            <a:prstGeom prst="bentConnector4">
              <a:avLst>
                <a:gd fmla="val -69601" name="adj1"/>
                <a:gd fmla="val 122447" name="adj2"/>
              </a:avLst>
            </a:prstGeom>
            <a:noFill/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7" name="Google Shape;707;p11"/>
            <p:cNvCxnSpPr>
              <a:stCxn id="691" idx="2"/>
            </p:cNvCxnSpPr>
            <p:nvPr/>
          </p:nvCxnSpPr>
          <p:spPr>
            <a:xfrm>
              <a:off x="7241400" y="1631392"/>
              <a:ext cx="0" cy="381900"/>
            </a:xfrm>
            <a:prstGeom prst="straightConnector1">
              <a:avLst/>
            </a:prstGeom>
            <a:noFill/>
            <a:ln cap="flat" cmpd="sng" w="94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700" name="Google Shape;70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48087" y="1991228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54000" y="164743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9" name="Google Shape;709;p11"/>
            <p:cNvCxnSpPr>
              <a:stCxn id="702" idx="0"/>
              <a:endCxn id="691" idx="1"/>
            </p:cNvCxnSpPr>
            <p:nvPr/>
          </p:nvCxnSpPr>
          <p:spPr>
            <a:xfrm rot="-5400000">
              <a:off x="6584301" y="1643488"/>
              <a:ext cx="724800" cy="202500"/>
            </a:xfrm>
            <a:prstGeom prst="bentConnector2">
              <a:avLst/>
            </a:prstGeom>
            <a:noFill/>
            <a:ln cap="flat" cmpd="sng" w="945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701" name="Google Shape;70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62800" y="285786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0" name="Google Shape;710;p11"/>
          <p:cNvPicPr preferRelativeResize="0"/>
          <p:nvPr/>
        </p:nvPicPr>
        <p:blipFill rotWithShape="1">
          <a:blip r:embed="rId9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1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Federated approaches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Interactive working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38C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1b94cfddb_0_25"/>
          <p:cNvSpPr txBox="1"/>
          <p:nvPr>
            <p:ph idx="4294967295" type="title"/>
          </p:nvPr>
        </p:nvSpPr>
        <p:spPr>
          <a:xfrm>
            <a:off x="2843850" y="2074650"/>
            <a:ext cx="3456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5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22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 introduction</a:t>
            </a:r>
            <a:endParaRPr sz="22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"/>
          <p:cNvSpPr txBox="1"/>
          <p:nvPr>
            <p:ph idx="1" type="body"/>
          </p:nvPr>
        </p:nvSpPr>
        <p:spPr>
          <a:xfrm>
            <a:off x="626775" y="2070050"/>
            <a:ext cx="39453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R-based federated platform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Facilitates connection to multiple data sources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controllers host data and control access rights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22" name="Google Shape;722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2"/>
          <p:cNvSpPr txBox="1"/>
          <p:nvPr>
            <p:ph type="title"/>
          </p:nvPr>
        </p:nvSpPr>
        <p:spPr>
          <a:xfrm>
            <a:off x="569750" y="832900"/>
            <a:ext cx="2914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is it?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724" name="Google Shape;724;p12"/>
          <p:cNvGrpSpPr/>
          <p:nvPr/>
        </p:nvGrpSpPr>
        <p:grpSpPr>
          <a:xfrm>
            <a:off x="5486410" y="2070061"/>
            <a:ext cx="3042250" cy="2304689"/>
            <a:chOff x="5486410" y="2070061"/>
            <a:chExt cx="3042250" cy="2304689"/>
          </a:xfrm>
        </p:grpSpPr>
        <p:grpSp>
          <p:nvGrpSpPr>
            <p:cNvPr id="725" name="Google Shape;725;p12"/>
            <p:cNvGrpSpPr/>
            <p:nvPr/>
          </p:nvGrpSpPr>
          <p:grpSpPr>
            <a:xfrm>
              <a:off x="5486410" y="2070061"/>
              <a:ext cx="3042250" cy="2304554"/>
              <a:chOff x="5432638" y="1133514"/>
              <a:chExt cx="3015413" cy="2284224"/>
            </a:xfrm>
          </p:grpSpPr>
          <p:sp>
            <p:nvSpPr>
              <p:cNvPr id="726" name="Google Shape;726;p12"/>
              <p:cNvSpPr/>
              <p:nvPr/>
            </p:nvSpPr>
            <p:spPr>
              <a:xfrm>
                <a:off x="5961600" y="1892375"/>
                <a:ext cx="1572000" cy="711000"/>
              </a:xfrm>
              <a:prstGeom prst="rect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2"/>
              <p:cNvSpPr/>
              <p:nvPr/>
            </p:nvSpPr>
            <p:spPr>
              <a:xfrm>
                <a:off x="5487388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28" name="Google Shape;728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706388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9" name="Google Shape;729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048050" y="1133514"/>
                <a:ext cx="386700" cy="4978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0" name="Google Shape;73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432638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1" name="Google Shape;731;p12"/>
              <p:cNvSpPr/>
              <p:nvPr/>
            </p:nvSpPr>
            <p:spPr>
              <a:xfrm>
                <a:off x="6519463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32" name="Google Shape;732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456988" y="3136262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3" name="Google Shape;733;p12"/>
              <p:cNvSpPr/>
              <p:nvPr/>
            </p:nvSpPr>
            <p:spPr>
              <a:xfrm>
                <a:off x="7543800" y="2684763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34" name="Google Shape;734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481325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35" name="Google Shape;735;p12"/>
              <p:cNvCxnSpPr>
                <a:stCxn id="728" idx="0"/>
              </p:cNvCxnSpPr>
              <p:nvPr/>
            </p:nvCxnSpPr>
            <p:spPr>
              <a:xfrm flipH="1" rot="10800000">
                <a:off x="5899738" y="2404937"/>
                <a:ext cx="764700" cy="453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36" name="Google Shape;736;p12"/>
              <p:cNvCxnSpPr/>
              <p:nvPr/>
            </p:nvCxnSpPr>
            <p:spPr>
              <a:xfrm rot="10800000">
                <a:off x="7010050" y="2419200"/>
                <a:ext cx="806400" cy="4752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37" name="Google Shape;737;p12"/>
              <p:cNvCxnSpPr>
                <a:stCxn id="738" idx="3"/>
                <a:endCxn id="739" idx="2"/>
              </p:cNvCxnSpPr>
              <p:nvPr/>
            </p:nvCxnSpPr>
            <p:spPr>
              <a:xfrm>
                <a:off x="7434762" y="2184576"/>
                <a:ext cx="521400" cy="1059900"/>
              </a:xfrm>
              <a:prstGeom prst="bentConnector4">
                <a:avLst>
                  <a:gd fmla="val 46122" name="adj1"/>
                  <a:gd fmla="val 122475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40" name="Google Shape;740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704713" y="2107138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41" name="Google Shape;741;p12"/>
              <p:cNvCxnSpPr/>
              <p:nvPr/>
            </p:nvCxnSpPr>
            <p:spPr>
              <a:xfrm rot="10800000">
                <a:off x="6858725" y="2430662"/>
                <a:ext cx="10200" cy="450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42" name="Google Shape;742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38463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43" name="Google Shape;743;p12"/>
              <p:cNvCxnSpPr>
                <a:stCxn id="738" idx="3"/>
                <a:endCxn id="742" idx="2"/>
              </p:cNvCxnSpPr>
              <p:nvPr/>
            </p:nvCxnSpPr>
            <p:spPr>
              <a:xfrm flipH="1">
                <a:off x="6931962" y="2184576"/>
                <a:ext cx="502800" cy="1060200"/>
              </a:xfrm>
              <a:prstGeom prst="bentConnector4">
                <a:avLst>
                  <a:gd fmla="val -47360" name="adj1"/>
                  <a:gd fmla="val 122447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44" name="Google Shape;744;p12"/>
              <p:cNvCxnSpPr>
                <a:stCxn id="738" idx="3"/>
                <a:endCxn id="728" idx="2"/>
              </p:cNvCxnSpPr>
              <p:nvPr/>
            </p:nvCxnSpPr>
            <p:spPr>
              <a:xfrm flipH="1">
                <a:off x="5899662" y="2184576"/>
                <a:ext cx="1535100" cy="1060200"/>
              </a:xfrm>
              <a:prstGeom prst="bentConnector4">
                <a:avLst>
                  <a:gd fmla="val -15512" name="adj1"/>
                  <a:gd fmla="val 122447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45" name="Google Shape;745;p12"/>
              <p:cNvCxnSpPr>
                <a:stCxn id="729" idx="2"/>
              </p:cNvCxnSpPr>
              <p:nvPr/>
            </p:nvCxnSpPr>
            <p:spPr>
              <a:xfrm>
                <a:off x="7241400" y="1631392"/>
                <a:ext cx="0" cy="3819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38" name="Google Shape;738;p1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048087" y="1991228"/>
                <a:ext cx="386675" cy="3866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6" name="Google Shape;746;p1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254000" y="1647438"/>
                <a:ext cx="228900" cy="228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47" name="Google Shape;747;p12"/>
              <p:cNvCxnSpPr>
                <a:stCxn id="740" idx="0"/>
                <a:endCxn id="729" idx="1"/>
              </p:cNvCxnSpPr>
              <p:nvPr/>
            </p:nvCxnSpPr>
            <p:spPr>
              <a:xfrm rot="-5400000">
                <a:off x="6584300" y="1643488"/>
                <a:ext cx="724800" cy="202500"/>
              </a:xfrm>
              <a:prstGeom prst="bentConnector2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39" name="Google Shape;73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762800" y="2857862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8" name="Google Shape;748;p1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007901" y="1942998"/>
                <a:ext cx="634925" cy="1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9" name="Google Shape;749;p1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219150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0" name="Google Shape;750;p1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111838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1" name="Google Shape;751;p1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330881" y="2319994"/>
                <a:ext cx="164749" cy="127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52" name="Google Shape;752;p12"/>
            <p:cNvPicPr preferRelativeResize="0"/>
            <p:nvPr/>
          </p:nvPicPr>
          <p:blipFill rotWithShape="1">
            <a:blip r:embed="rId13">
              <a:alphaModFix/>
            </a:blip>
            <a:srcRect b="21909" l="0" r="70408" t="19944"/>
            <a:stretch/>
          </p:blipFill>
          <p:spPr>
            <a:xfrm>
              <a:off x="7172425" y="4120575"/>
              <a:ext cx="249561" cy="254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About me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t/>
            </a:r>
            <a:endParaRPr sz="3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4" name="Google Shape;304;p2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Psychologist &amp; Epidemiologist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8 years DataSHIELD researcher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Currently at Molgenis developing DataSHIELD and Armadillo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 title="pexels-polina-zimmerman-410812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6" y="0"/>
            <a:ext cx="36575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 title="d-koi-5nI9N2wNcBU-unsplash.jpg"/>
          <p:cNvPicPr preferRelativeResize="0"/>
          <p:nvPr/>
        </p:nvPicPr>
        <p:blipFill rotWithShape="1">
          <a:blip r:embed="rId5">
            <a:alphaModFix/>
          </a:blip>
          <a:srcRect b="0" l="0" r="28891" t="0"/>
          <a:stretch/>
        </p:blipFill>
        <p:spPr>
          <a:xfrm>
            <a:off x="5486400" y="0"/>
            <a:ext cx="3657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/>
          <p:nvPr>
            <p:ph idx="1" type="body"/>
          </p:nvPr>
        </p:nvSpPr>
        <p:spPr>
          <a:xfrm>
            <a:off x="626775" y="2070025"/>
            <a:ext cx="39453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researcher queries the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using R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ummary statistics and model results are returned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researcher is blocked from viewing individual-level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58" name="Google Shape;758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is it?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760" name="Google Shape;760;p13"/>
          <p:cNvGrpSpPr/>
          <p:nvPr/>
        </p:nvGrpSpPr>
        <p:grpSpPr>
          <a:xfrm>
            <a:off x="5486410" y="2070061"/>
            <a:ext cx="3042250" cy="2304689"/>
            <a:chOff x="5486410" y="2070061"/>
            <a:chExt cx="3042250" cy="2304689"/>
          </a:xfrm>
        </p:grpSpPr>
        <p:grpSp>
          <p:nvGrpSpPr>
            <p:cNvPr id="761" name="Google Shape;761;p13"/>
            <p:cNvGrpSpPr/>
            <p:nvPr/>
          </p:nvGrpSpPr>
          <p:grpSpPr>
            <a:xfrm>
              <a:off x="5486410" y="2070061"/>
              <a:ext cx="3042250" cy="2304554"/>
              <a:chOff x="5432638" y="1133514"/>
              <a:chExt cx="3015413" cy="2284224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5961600" y="1892375"/>
                <a:ext cx="1572000" cy="711000"/>
              </a:xfrm>
              <a:prstGeom prst="rect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5487388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4" name="Google Shape;764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706388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5" name="Google Shape;765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048050" y="1133514"/>
                <a:ext cx="386700" cy="4978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6" name="Google Shape;766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432638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7" name="Google Shape;767;p13"/>
              <p:cNvSpPr/>
              <p:nvPr/>
            </p:nvSpPr>
            <p:spPr>
              <a:xfrm>
                <a:off x="6519463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8" name="Google Shape;768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456988" y="3136262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9" name="Google Shape;769;p13"/>
              <p:cNvSpPr/>
              <p:nvPr/>
            </p:nvSpPr>
            <p:spPr>
              <a:xfrm>
                <a:off x="7543800" y="2684763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70" name="Google Shape;770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481325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71" name="Google Shape;771;p13"/>
              <p:cNvCxnSpPr>
                <a:stCxn id="764" idx="0"/>
              </p:cNvCxnSpPr>
              <p:nvPr/>
            </p:nvCxnSpPr>
            <p:spPr>
              <a:xfrm flipH="1" rot="10800000">
                <a:off x="5899738" y="2404937"/>
                <a:ext cx="764700" cy="453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72" name="Google Shape;772;p13"/>
              <p:cNvCxnSpPr/>
              <p:nvPr/>
            </p:nvCxnSpPr>
            <p:spPr>
              <a:xfrm rot="10800000">
                <a:off x="7010050" y="2419200"/>
                <a:ext cx="806400" cy="4752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73" name="Google Shape;773;p13"/>
              <p:cNvCxnSpPr>
                <a:stCxn id="774" idx="3"/>
                <a:endCxn id="775" idx="2"/>
              </p:cNvCxnSpPr>
              <p:nvPr/>
            </p:nvCxnSpPr>
            <p:spPr>
              <a:xfrm>
                <a:off x="7434762" y="2184576"/>
                <a:ext cx="521400" cy="1059900"/>
              </a:xfrm>
              <a:prstGeom prst="bentConnector4">
                <a:avLst>
                  <a:gd fmla="val 46122" name="adj1"/>
                  <a:gd fmla="val 122277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76" name="Google Shape;776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704713" y="2107138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77" name="Google Shape;777;p13"/>
              <p:cNvCxnSpPr/>
              <p:nvPr/>
            </p:nvCxnSpPr>
            <p:spPr>
              <a:xfrm rot="10800000">
                <a:off x="6858725" y="2430662"/>
                <a:ext cx="10200" cy="450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78" name="Google Shape;778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38463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79" name="Google Shape;779;p13"/>
              <p:cNvCxnSpPr>
                <a:stCxn id="774" idx="3"/>
                <a:endCxn id="778" idx="2"/>
              </p:cNvCxnSpPr>
              <p:nvPr/>
            </p:nvCxnSpPr>
            <p:spPr>
              <a:xfrm flipH="1">
                <a:off x="6931962" y="2184576"/>
                <a:ext cx="502800" cy="1060200"/>
              </a:xfrm>
              <a:prstGeom prst="bentConnector4">
                <a:avLst>
                  <a:gd fmla="val -46942" name="adj1"/>
                  <a:gd fmla="val 122249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80" name="Google Shape;780;p13"/>
              <p:cNvCxnSpPr>
                <a:stCxn id="774" idx="3"/>
                <a:endCxn id="764" idx="2"/>
              </p:cNvCxnSpPr>
              <p:nvPr/>
            </p:nvCxnSpPr>
            <p:spPr>
              <a:xfrm flipH="1">
                <a:off x="5899662" y="2184576"/>
                <a:ext cx="1535100" cy="1060200"/>
              </a:xfrm>
              <a:prstGeom prst="bentConnector4">
                <a:avLst>
                  <a:gd fmla="val -15375" name="adj1"/>
                  <a:gd fmla="val 122249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781" name="Google Shape;781;p13"/>
              <p:cNvCxnSpPr>
                <a:stCxn id="765" idx="2"/>
              </p:cNvCxnSpPr>
              <p:nvPr/>
            </p:nvCxnSpPr>
            <p:spPr>
              <a:xfrm>
                <a:off x="7241400" y="1631392"/>
                <a:ext cx="0" cy="3819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74" name="Google Shape;774;p1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048087" y="1991228"/>
                <a:ext cx="386675" cy="3866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2" name="Google Shape;782;p1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254000" y="1647438"/>
                <a:ext cx="228900" cy="228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83" name="Google Shape;783;p13"/>
              <p:cNvCxnSpPr>
                <a:stCxn id="776" idx="0"/>
                <a:endCxn id="765" idx="1"/>
              </p:cNvCxnSpPr>
              <p:nvPr/>
            </p:nvCxnSpPr>
            <p:spPr>
              <a:xfrm rot="-5400000">
                <a:off x="6584300" y="1643488"/>
                <a:ext cx="724800" cy="202500"/>
              </a:xfrm>
              <a:prstGeom prst="bentConnector2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775" name="Google Shape;775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762800" y="2857862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4" name="Google Shape;784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007901" y="1942998"/>
                <a:ext cx="634925" cy="1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5" name="Google Shape;785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219150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6" name="Google Shape;786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111838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7" name="Google Shape;787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330881" y="2319994"/>
                <a:ext cx="164749" cy="127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8" name="Google Shape;788;p13"/>
            <p:cNvPicPr preferRelativeResize="0"/>
            <p:nvPr/>
          </p:nvPicPr>
          <p:blipFill rotWithShape="1">
            <a:blip r:embed="rId13">
              <a:alphaModFix/>
            </a:blip>
            <a:srcRect b="21909" l="0" r="70408" t="19944"/>
            <a:stretch/>
          </p:blipFill>
          <p:spPr>
            <a:xfrm>
              <a:off x="7172425" y="4120575"/>
              <a:ext cx="249561" cy="254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663b9be120_0_418"/>
          <p:cNvSpPr txBox="1"/>
          <p:nvPr>
            <p:ph idx="1" type="body"/>
          </p:nvPr>
        </p:nvSpPr>
        <p:spPr>
          <a:xfrm>
            <a:off x="626775" y="2070025"/>
            <a:ext cx="39453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 disclosure controls: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Not returning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cells with small 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Not running models with too many parameters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Anonymising graphs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https://wiki.datashield.org/en/opmanag/disclosure-control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94" name="Google Shape;794;g3663b9be120_0_418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3663b9be120_0_418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Privacy controls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796" name="Google Shape;796;g3663b9be120_0_418"/>
          <p:cNvGrpSpPr/>
          <p:nvPr/>
        </p:nvGrpSpPr>
        <p:grpSpPr>
          <a:xfrm>
            <a:off x="5486410" y="2070061"/>
            <a:ext cx="3042250" cy="2304689"/>
            <a:chOff x="5486410" y="2070061"/>
            <a:chExt cx="3042250" cy="2304689"/>
          </a:xfrm>
        </p:grpSpPr>
        <p:grpSp>
          <p:nvGrpSpPr>
            <p:cNvPr id="797" name="Google Shape;797;g3663b9be120_0_418"/>
            <p:cNvGrpSpPr/>
            <p:nvPr/>
          </p:nvGrpSpPr>
          <p:grpSpPr>
            <a:xfrm>
              <a:off x="5486410" y="2070061"/>
              <a:ext cx="3042250" cy="2304554"/>
              <a:chOff x="5432638" y="1133514"/>
              <a:chExt cx="3015413" cy="2284224"/>
            </a:xfrm>
          </p:grpSpPr>
          <p:sp>
            <p:nvSpPr>
              <p:cNvPr id="798" name="Google Shape;798;g3663b9be120_0_418"/>
              <p:cNvSpPr/>
              <p:nvPr/>
            </p:nvSpPr>
            <p:spPr>
              <a:xfrm>
                <a:off x="5961600" y="1892375"/>
                <a:ext cx="1572000" cy="711000"/>
              </a:xfrm>
              <a:prstGeom prst="rect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g3663b9be120_0_418"/>
              <p:cNvSpPr/>
              <p:nvPr/>
            </p:nvSpPr>
            <p:spPr>
              <a:xfrm>
                <a:off x="5487388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0" name="Google Shape;800;g3663b9be120_0_4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706388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1" name="Google Shape;801;g3663b9be120_0_41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048050" y="1133514"/>
                <a:ext cx="386700" cy="4978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2" name="Google Shape;802;g3663b9be120_0_41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432638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3" name="Google Shape;803;g3663b9be120_0_418"/>
              <p:cNvSpPr/>
              <p:nvPr/>
            </p:nvSpPr>
            <p:spPr>
              <a:xfrm>
                <a:off x="6519463" y="2684838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4" name="Google Shape;804;g3663b9be120_0_41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456988" y="3136262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5" name="Google Shape;805;g3663b9be120_0_418"/>
              <p:cNvSpPr/>
              <p:nvPr/>
            </p:nvSpPr>
            <p:spPr>
              <a:xfrm>
                <a:off x="7543800" y="2684763"/>
                <a:ext cx="824700" cy="732900"/>
              </a:xfrm>
              <a:prstGeom prst="ellipse">
                <a:avLst/>
              </a:prstGeom>
              <a:solidFill>
                <a:schemeClr val="lt2"/>
              </a:solidFill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2250" lIns="92250" spcFirstLastPara="1" rIns="92250" wrap="square" tIns="922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12"/>
                  <a:buFont typeface="Arial"/>
                  <a:buNone/>
                </a:pPr>
                <a:r>
                  <a:t/>
                </a:r>
                <a:endParaRPr b="0" i="0" sz="141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6" name="Google Shape;806;g3663b9be120_0_41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481325" y="3136187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07" name="Google Shape;807;g3663b9be120_0_418"/>
              <p:cNvCxnSpPr>
                <a:stCxn id="800" idx="0"/>
              </p:cNvCxnSpPr>
              <p:nvPr/>
            </p:nvCxnSpPr>
            <p:spPr>
              <a:xfrm flipH="1" rot="10800000">
                <a:off x="5899738" y="2404937"/>
                <a:ext cx="764700" cy="453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808" name="Google Shape;808;g3663b9be120_0_418"/>
              <p:cNvCxnSpPr/>
              <p:nvPr/>
            </p:nvCxnSpPr>
            <p:spPr>
              <a:xfrm rot="10800000">
                <a:off x="7010050" y="2419200"/>
                <a:ext cx="806400" cy="4752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809" name="Google Shape;809;g3663b9be120_0_418"/>
              <p:cNvCxnSpPr>
                <a:stCxn id="810" idx="3"/>
                <a:endCxn id="811" idx="2"/>
              </p:cNvCxnSpPr>
              <p:nvPr/>
            </p:nvCxnSpPr>
            <p:spPr>
              <a:xfrm>
                <a:off x="7434762" y="2184576"/>
                <a:ext cx="521400" cy="1059900"/>
              </a:xfrm>
              <a:prstGeom prst="bentConnector4">
                <a:avLst>
                  <a:gd fmla="val 46122" name="adj1"/>
                  <a:gd fmla="val 122277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812" name="Google Shape;812;g3663b9be120_0_41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704713" y="2107138"/>
                <a:ext cx="281475" cy="2814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13" name="Google Shape;813;g3663b9be120_0_418"/>
              <p:cNvCxnSpPr/>
              <p:nvPr/>
            </p:nvCxnSpPr>
            <p:spPr>
              <a:xfrm rot="10800000">
                <a:off x="6858725" y="2430662"/>
                <a:ext cx="10200" cy="4500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814" name="Google Shape;814;g3663b9be120_0_4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738463" y="2857937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15" name="Google Shape;815;g3663b9be120_0_418"/>
              <p:cNvCxnSpPr>
                <a:stCxn id="810" idx="3"/>
                <a:endCxn id="814" idx="2"/>
              </p:cNvCxnSpPr>
              <p:nvPr/>
            </p:nvCxnSpPr>
            <p:spPr>
              <a:xfrm flipH="1">
                <a:off x="6931962" y="2184576"/>
                <a:ext cx="502800" cy="1060200"/>
              </a:xfrm>
              <a:prstGeom prst="bentConnector4">
                <a:avLst>
                  <a:gd fmla="val -46942" name="adj1"/>
                  <a:gd fmla="val 122249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816" name="Google Shape;816;g3663b9be120_0_418"/>
              <p:cNvCxnSpPr>
                <a:stCxn id="810" idx="3"/>
                <a:endCxn id="800" idx="2"/>
              </p:cNvCxnSpPr>
              <p:nvPr/>
            </p:nvCxnSpPr>
            <p:spPr>
              <a:xfrm flipH="1">
                <a:off x="5899662" y="2184576"/>
                <a:ext cx="1535100" cy="1060200"/>
              </a:xfrm>
              <a:prstGeom prst="bentConnector4">
                <a:avLst>
                  <a:gd fmla="val -15375" name="adj1"/>
                  <a:gd fmla="val 122249" name="adj2"/>
                </a:avLst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817" name="Google Shape;817;g3663b9be120_0_418"/>
              <p:cNvCxnSpPr>
                <a:stCxn id="801" idx="2"/>
              </p:cNvCxnSpPr>
              <p:nvPr/>
            </p:nvCxnSpPr>
            <p:spPr>
              <a:xfrm>
                <a:off x="7241400" y="1631392"/>
                <a:ext cx="0" cy="381900"/>
              </a:xfrm>
              <a:prstGeom prst="straightConnector1">
                <a:avLst/>
              </a:prstGeom>
              <a:noFill/>
              <a:ln cap="flat" cmpd="sng" w="9600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810" name="Google Shape;810;g3663b9be120_0_41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048087" y="1991228"/>
                <a:ext cx="386675" cy="3866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8" name="Google Shape;818;g3663b9be120_0_41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254000" y="1647438"/>
                <a:ext cx="228900" cy="228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19" name="Google Shape;819;g3663b9be120_0_418"/>
              <p:cNvCxnSpPr>
                <a:stCxn id="812" idx="0"/>
                <a:endCxn id="801" idx="1"/>
              </p:cNvCxnSpPr>
              <p:nvPr/>
            </p:nvCxnSpPr>
            <p:spPr>
              <a:xfrm rot="-5400000">
                <a:off x="6584300" y="1643488"/>
                <a:ext cx="724800" cy="202500"/>
              </a:xfrm>
              <a:prstGeom prst="bentConnector2">
                <a:avLst/>
              </a:prstGeom>
              <a:noFill/>
              <a:ln cap="flat" cmpd="sng" w="9600">
                <a:solidFill>
                  <a:schemeClr val="dk2"/>
                </a:solidFill>
                <a:prstDash val="dot"/>
                <a:round/>
                <a:headEnd len="sm" w="sm" type="none"/>
                <a:tailEnd len="med" w="med" type="triangle"/>
              </a:ln>
            </p:spPr>
          </p:cxnSp>
          <p:pic>
            <p:nvPicPr>
              <p:cNvPr id="811" name="Google Shape;811;g3663b9be120_0_4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762800" y="2857862"/>
                <a:ext cx="386700" cy="38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0" name="Google Shape;820;g3663b9be120_0_41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007901" y="1942998"/>
                <a:ext cx="634925" cy="1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1" name="Google Shape;821;g3663b9be120_0_41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219150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2" name="Google Shape;822;g3663b9be120_0_41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11838" y="3136252"/>
                <a:ext cx="228901" cy="264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3" name="Google Shape;823;g3663b9be120_0_418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7330881" y="2319994"/>
                <a:ext cx="164749" cy="127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24" name="Google Shape;824;g3663b9be120_0_418"/>
            <p:cNvPicPr preferRelativeResize="0"/>
            <p:nvPr/>
          </p:nvPicPr>
          <p:blipFill rotWithShape="1">
            <a:blip r:embed="rId14">
              <a:alphaModFix/>
            </a:blip>
            <a:srcRect b="21909" l="0" r="70408" t="19944"/>
            <a:stretch/>
          </p:blipFill>
          <p:spPr>
            <a:xfrm>
              <a:off x="7172425" y="4120575"/>
              <a:ext cx="249561" cy="254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Simple 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831" name="Google Shape;831;p14"/>
          <p:cNvGrpSpPr/>
          <p:nvPr/>
        </p:nvGrpSpPr>
        <p:grpSpPr>
          <a:xfrm>
            <a:off x="522125" y="2070050"/>
            <a:ext cx="7272425" cy="2627625"/>
            <a:chOff x="638175" y="2065975"/>
            <a:chExt cx="7272425" cy="2627625"/>
          </a:xfrm>
        </p:grpSpPr>
        <p:grpSp>
          <p:nvGrpSpPr>
            <p:cNvPr id="832" name="Google Shape;832;p14"/>
            <p:cNvGrpSpPr/>
            <p:nvPr/>
          </p:nvGrpSpPr>
          <p:grpSpPr>
            <a:xfrm>
              <a:off x="638175" y="2065975"/>
              <a:ext cx="4029075" cy="544900"/>
              <a:chOff x="638175" y="2065975"/>
              <a:chExt cx="4029075" cy="544900"/>
            </a:xfrm>
          </p:grpSpPr>
          <p:pic>
            <p:nvPicPr>
              <p:cNvPr id="833" name="Google Shape;833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4" name="Google Shape;834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Cohort A</a:t>
                </a:r>
                <a:endParaRPr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835" name="Google Shape;835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836" name="Google Shape;836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7" name="Google Shape;837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Armadillo / </a:t>
                </a:r>
                <a:br>
                  <a:rPr lang="nl">
                    <a:solidFill>
                      <a:schemeClr val="dk2"/>
                    </a:solidFill>
                  </a:rPr>
                </a:br>
                <a:r>
                  <a:rPr lang="nl">
                    <a:solidFill>
                      <a:schemeClr val="dk2"/>
                    </a:solidFill>
                  </a:rPr>
                  <a:t>Opal server</a:t>
                </a:r>
                <a:endParaRPr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838" name="Google Shape;838;p14" title="image (1)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98725" y="2849749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9" name="Google Shape;839;p14"/>
            <p:cNvGrpSpPr/>
            <p:nvPr/>
          </p:nvGrpSpPr>
          <p:grpSpPr>
            <a:xfrm>
              <a:off x="638175" y="2849750"/>
              <a:ext cx="4029075" cy="544900"/>
              <a:chOff x="638175" y="2065975"/>
              <a:chExt cx="4029075" cy="544900"/>
            </a:xfrm>
          </p:grpSpPr>
          <p:pic>
            <p:nvPicPr>
              <p:cNvPr id="840" name="Google Shape;840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1" name="Google Shape;841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Cohort B</a:t>
                </a:r>
                <a:endParaRPr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842" name="Google Shape;842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843" name="Google Shape;84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4" name="Google Shape;844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Armadillo / </a:t>
                </a:r>
                <a:br>
                  <a:rPr lang="nl">
                    <a:solidFill>
                      <a:schemeClr val="dk2"/>
                    </a:solidFill>
                  </a:rPr>
                </a:br>
                <a:r>
                  <a:rPr lang="nl">
                    <a:solidFill>
                      <a:schemeClr val="dk2"/>
                    </a:solidFill>
                  </a:rPr>
                  <a:t>Opal server</a:t>
                </a: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845" name="Google Shape;845;p14"/>
            <p:cNvGrpSpPr/>
            <p:nvPr/>
          </p:nvGrpSpPr>
          <p:grpSpPr>
            <a:xfrm>
              <a:off x="638175" y="3633525"/>
              <a:ext cx="4029075" cy="544900"/>
              <a:chOff x="638175" y="2065975"/>
              <a:chExt cx="4029075" cy="544900"/>
            </a:xfrm>
          </p:grpSpPr>
          <p:pic>
            <p:nvPicPr>
              <p:cNvPr id="846" name="Google Shape;846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315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7" name="Google Shape;847;p14"/>
              <p:cNvSpPr txBox="1"/>
              <p:nvPr/>
            </p:nvSpPr>
            <p:spPr>
              <a:xfrm>
                <a:off x="638175" y="2085975"/>
                <a:ext cx="13146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Cohort C</a:t>
                </a:r>
                <a:endParaRPr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848" name="Google Shape;848;p14"/>
              <p:cNvCxnSpPr/>
              <p:nvPr/>
            </p:nvCxnSpPr>
            <p:spPr>
              <a:xfrm>
                <a:off x="2210550" y="2336625"/>
                <a:ext cx="712800" cy="3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849" name="Google Shape;849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22350" y="2065975"/>
                <a:ext cx="544900" cy="544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0" name="Google Shape;850;p14"/>
              <p:cNvSpPr txBox="1"/>
              <p:nvPr/>
            </p:nvSpPr>
            <p:spPr>
              <a:xfrm>
                <a:off x="3057438" y="2066025"/>
                <a:ext cx="1200300" cy="54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">
                    <a:solidFill>
                      <a:schemeClr val="dk2"/>
                    </a:solidFill>
                  </a:rPr>
                  <a:t>Armadillo / </a:t>
                </a:r>
                <a:br>
                  <a:rPr lang="nl">
                    <a:solidFill>
                      <a:schemeClr val="dk2"/>
                    </a:solidFill>
                  </a:rPr>
                </a:br>
                <a:r>
                  <a:rPr lang="nl">
                    <a:solidFill>
                      <a:schemeClr val="dk2"/>
                    </a:solidFill>
                  </a:rPr>
                  <a:t>Opal server</a:t>
                </a:r>
                <a:endParaRPr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851" name="Google Shape;851;p14"/>
            <p:cNvCxnSpPr/>
            <p:nvPr/>
          </p:nvCxnSpPr>
          <p:spPr>
            <a:xfrm rot="10800000">
              <a:off x="4667125" y="2335200"/>
              <a:ext cx="1431600" cy="788700"/>
            </a:xfrm>
            <a:prstGeom prst="straightConnector1">
              <a:avLst/>
            </a:prstGeom>
            <a:noFill/>
            <a:ln cap="flat" cmpd="sng" w="191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852" name="Google Shape;852;p14"/>
            <p:cNvCxnSpPr>
              <a:endCxn id="843" idx="3"/>
            </p:cNvCxnSpPr>
            <p:nvPr/>
          </p:nvCxnSpPr>
          <p:spPr>
            <a:xfrm rot="10800000">
              <a:off x="4667250" y="3122200"/>
              <a:ext cx="1295400" cy="2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853" name="Google Shape;853;p14"/>
            <p:cNvCxnSpPr>
              <a:stCxn id="838" idx="1"/>
              <a:endCxn id="849" idx="3"/>
            </p:cNvCxnSpPr>
            <p:nvPr/>
          </p:nvCxnSpPr>
          <p:spPr>
            <a:xfrm flipH="1">
              <a:off x="4667125" y="3122199"/>
              <a:ext cx="1431600" cy="783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id="854" name="Google Shape;85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74825" y="2720949"/>
              <a:ext cx="223900" cy="2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5" name="Google Shape;855;p14"/>
            <p:cNvSpPr txBox="1"/>
            <p:nvPr/>
          </p:nvSpPr>
          <p:spPr>
            <a:xfrm>
              <a:off x="6596000" y="2869750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2"/>
                  </a:solidFill>
                </a:rPr>
                <a:t>Researcher</a:t>
              </a:r>
              <a:endParaRPr>
                <a:solidFill>
                  <a:schemeClr val="dk2"/>
                </a:solidFill>
              </a:endParaRPr>
            </a:p>
          </p:txBody>
        </p:sp>
        <p:cxnSp>
          <p:nvCxnSpPr>
            <p:cNvPr id="856" name="Google Shape;856;p14"/>
            <p:cNvCxnSpPr/>
            <p:nvPr/>
          </p:nvCxnSpPr>
          <p:spPr>
            <a:xfrm flipH="1">
              <a:off x="1781250" y="3543300"/>
              <a:ext cx="4600500" cy="914700"/>
            </a:xfrm>
            <a:prstGeom prst="bentConnector3">
              <a:avLst>
                <a:gd fmla="val -207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14"/>
            <p:cNvCxnSpPr/>
            <p:nvPr/>
          </p:nvCxnSpPr>
          <p:spPr>
            <a:xfrm rot="10800000">
              <a:off x="1819275" y="4190925"/>
              <a:ext cx="0" cy="27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triangle"/>
            </a:ln>
          </p:spPr>
        </p:cxnSp>
        <p:sp>
          <p:nvSpPr>
            <p:cNvPr id="858" name="Google Shape;858;p14"/>
            <p:cNvSpPr txBox="1"/>
            <p:nvPr/>
          </p:nvSpPr>
          <p:spPr>
            <a:xfrm>
              <a:off x="3381338" y="4417300"/>
              <a:ext cx="18861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chemeClr val="dk2"/>
                  </a:solidFill>
                </a:rPr>
                <a:t>Request access</a:t>
              </a:r>
              <a:endParaRPr>
                <a:solidFill>
                  <a:schemeClr val="dk2"/>
                </a:solidFill>
              </a:endParaRPr>
            </a:p>
          </p:txBody>
        </p:sp>
        <p:pic>
          <p:nvPicPr>
            <p:cNvPr id="859" name="Google Shape;859;p14" title="image-removebg-preview (1).png"/>
            <p:cNvPicPr preferRelativeResize="0"/>
            <p:nvPr/>
          </p:nvPicPr>
          <p:blipFill rotWithShape="1">
            <a:blip r:embed="rId8">
              <a:alphaModFix/>
            </a:blip>
            <a:srcRect b="0" l="0" r="75149" t="0"/>
            <a:stretch/>
          </p:blipFill>
          <p:spPr>
            <a:xfrm>
              <a:off x="5874824" y="3301648"/>
              <a:ext cx="223899" cy="2571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g381b94cfddb_0_8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381b94cfddb_0_8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Setup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866" name="Google Shape;866;g381b94cfddb_0_85" title="DataSHIELD setup (1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75" y="2070050"/>
            <a:ext cx="3334716" cy="25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g3663b9be120_0_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g3663b9be120_0_0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ct val="83333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ct val="166666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Central analysis server setup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ct val="166666"/>
              <a:buFont typeface="Bebas Neue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873" name="Google Shape;873;g3663b9be120_0_0"/>
          <p:cNvGrpSpPr/>
          <p:nvPr/>
        </p:nvGrpSpPr>
        <p:grpSpPr>
          <a:xfrm>
            <a:off x="522125" y="2070050"/>
            <a:ext cx="4029075" cy="544900"/>
            <a:chOff x="638175" y="2065975"/>
            <a:chExt cx="4029075" cy="544900"/>
          </a:xfrm>
        </p:grpSpPr>
        <p:pic>
          <p:nvPicPr>
            <p:cNvPr id="874" name="Google Shape;874;g3663b9be12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g3663b9be120_0_0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A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6" name="Google Shape;876;g3663b9be120_0_0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877" name="Google Shape;877;g3663b9be120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8" name="Google Shape;878;g3663b9be120_0_0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9" name="Google Shape;879;g3663b9be120_0_0" title="image (1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7525" y="2854874"/>
            <a:ext cx="544900" cy="54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0" name="Google Shape;880;g3663b9be120_0_0"/>
          <p:cNvGrpSpPr/>
          <p:nvPr/>
        </p:nvGrpSpPr>
        <p:grpSpPr>
          <a:xfrm>
            <a:off x="522125" y="2853825"/>
            <a:ext cx="4029075" cy="544900"/>
            <a:chOff x="638175" y="2065975"/>
            <a:chExt cx="4029075" cy="544900"/>
          </a:xfrm>
        </p:grpSpPr>
        <p:pic>
          <p:nvPicPr>
            <p:cNvPr id="881" name="Google Shape;881;g3663b9be12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g3663b9be120_0_0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B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3" name="Google Shape;883;g3663b9be120_0_0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884" name="Google Shape;884;g3663b9be120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5" name="Google Shape;885;g3663b9be120_0_0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g3663b9be120_0_0"/>
          <p:cNvGrpSpPr/>
          <p:nvPr/>
        </p:nvGrpSpPr>
        <p:grpSpPr>
          <a:xfrm>
            <a:off x="522125" y="3637600"/>
            <a:ext cx="4029075" cy="544900"/>
            <a:chOff x="638175" y="2065975"/>
            <a:chExt cx="4029075" cy="544900"/>
          </a:xfrm>
        </p:grpSpPr>
        <p:pic>
          <p:nvPicPr>
            <p:cNvPr id="887" name="Google Shape;887;g3663b9be12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5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g3663b9be120_0_0"/>
            <p:cNvSpPr txBox="1"/>
            <p:nvPr/>
          </p:nvSpPr>
          <p:spPr>
            <a:xfrm>
              <a:off x="638175" y="2085975"/>
              <a:ext cx="1314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Cohort C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9" name="Google Shape;889;g3663b9be120_0_0"/>
            <p:cNvCxnSpPr/>
            <p:nvPr/>
          </p:nvCxnSpPr>
          <p:spPr>
            <a:xfrm>
              <a:off x="2210550" y="2336625"/>
              <a:ext cx="712800" cy="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890" name="Google Shape;890;g3663b9be120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22350" y="2065975"/>
              <a:ext cx="544900" cy="54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" name="Google Shape;891;g3663b9be120_0_0"/>
            <p:cNvSpPr txBox="1"/>
            <p:nvPr/>
          </p:nvSpPr>
          <p:spPr>
            <a:xfrm>
              <a:off x="3057438" y="2066025"/>
              <a:ext cx="1200300" cy="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Armadillo / </a:t>
              </a:r>
              <a:b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Opal server</a:t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92" name="Google Shape;892;g3663b9be120_0_0"/>
          <p:cNvCxnSpPr>
            <a:stCxn id="893" idx="1"/>
          </p:cNvCxnSpPr>
          <p:nvPr/>
        </p:nvCxnSpPr>
        <p:spPr>
          <a:xfrm rot="10800000">
            <a:off x="4550975" y="2339225"/>
            <a:ext cx="1487400" cy="788100"/>
          </a:xfrm>
          <a:prstGeom prst="straightConnector1">
            <a:avLst/>
          </a:prstGeom>
          <a:noFill/>
          <a:ln cap="flat" cmpd="sng" w="191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94" name="Google Shape;894;g3663b9be120_0_0"/>
          <p:cNvCxnSpPr>
            <a:endCxn id="884" idx="3"/>
          </p:cNvCxnSpPr>
          <p:nvPr/>
        </p:nvCxnSpPr>
        <p:spPr>
          <a:xfrm rot="10800000">
            <a:off x="4551200" y="3126275"/>
            <a:ext cx="12954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95" name="Google Shape;895;g3663b9be120_0_0"/>
          <p:cNvCxnSpPr>
            <a:stCxn id="893" idx="1"/>
            <a:endCxn id="890" idx="3"/>
          </p:cNvCxnSpPr>
          <p:nvPr/>
        </p:nvCxnSpPr>
        <p:spPr>
          <a:xfrm flipH="1">
            <a:off x="4551275" y="3127325"/>
            <a:ext cx="1487100" cy="78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896" name="Google Shape;896;g3663b9be12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59175" y="2853824"/>
            <a:ext cx="223900" cy="2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3663b9be120_0_0"/>
          <p:cNvSpPr txBox="1"/>
          <p:nvPr/>
        </p:nvSpPr>
        <p:spPr>
          <a:xfrm>
            <a:off x="7190250" y="3355375"/>
            <a:ext cx="13146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g3663b9be120_0_0"/>
          <p:cNvCxnSpPr/>
          <p:nvPr/>
        </p:nvCxnSpPr>
        <p:spPr>
          <a:xfrm flipH="1">
            <a:off x="1626400" y="3860275"/>
            <a:ext cx="6182400" cy="601800"/>
          </a:xfrm>
          <a:prstGeom prst="bentConnector3">
            <a:avLst>
              <a:gd fmla="val -132" name="adj1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899" name="Google Shape;899;g3663b9be120_0_0"/>
          <p:cNvCxnSpPr/>
          <p:nvPr/>
        </p:nvCxnSpPr>
        <p:spPr>
          <a:xfrm rot="10800000">
            <a:off x="1703225" y="4195000"/>
            <a:ext cx="0" cy="2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900" name="Google Shape;900;g3663b9be120_0_0"/>
          <p:cNvSpPr txBox="1"/>
          <p:nvPr/>
        </p:nvSpPr>
        <p:spPr>
          <a:xfrm>
            <a:off x="3628938" y="4421375"/>
            <a:ext cx="1886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 access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g3663b9be120_0_0" title="image-removebg-preview (1).png"/>
          <p:cNvPicPr preferRelativeResize="0"/>
          <p:nvPr/>
        </p:nvPicPr>
        <p:blipFill rotWithShape="1">
          <a:blip r:embed="rId8">
            <a:alphaModFix/>
          </a:blip>
          <a:srcRect b="0" l="0" r="75149" t="0"/>
          <a:stretch/>
        </p:blipFill>
        <p:spPr>
          <a:xfrm>
            <a:off x="6959174" y="3142623"/>
            <a:ext cx="223899" cy="257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omputer server&#10;&#10;Description automatically generated" id="893" name="Google Shape;893;g3663b9be120_0_0"/>
          <p:cNvPicPr preferRelativeResize="0"/>
          <p:nvPr/>
        </p:nvPicPr>
        <p:blipFill rotWithShape="1">
          <a:blip r:embed="rId9">
            <a:alphaModFix/>
          </a:blip>
          <a:srcRect b="32586" l="43863" r="46178" t="39816"/>
          <a:stretch/>
        </p:blipFill>
        <p:spPr>
          <a:xfrm>
            <a:off x="6038375" y="2854875"/>
            <a:ext cx="616346" cy="54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g3663b9be120_0_0"/>
          <p:cNvCxnSpPr>
            <a:stCxn id="879" idx="1"/>
            <a:endCxn id="893" idx="3"/>
          </p:cNvCxnSpPr>
          <p:nvPr/>
        </p:nvCxnSpPr>
        <p:spPr>
          <a:xfrm rot="10800000">
            <a:off x="6654725" y="3127324"/>
            <a:ext cx="83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3" name="Google Shape;903;g3663b9be120_0_0"/>
          <p:cNvSpPr txBox="1"/>
          <p:nvPr/>
        </p:nvSpPr>
        <p:spPr>
          <a:xfrm>
            <a:off x="5797850" y="2070050"/>
            <a:ext cx="109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Central</a:t>
            </a:r>
            <a:br>
              <a:rPr lang="nl">
                <a:solidFill>
                  <a:schemeClr val="dk2"/>
                </a:solidFill>
              </a:rPr>
            </a:br>
            <a:r>
              <a:rPr lang="nl">
                <a:solidFill>
                  <a:schemeClr val="dk2"/>
                </a:solidFill>
              </a:rPr>
              <a:t>a</a:t>
            </a:r>
            <a:r>
              <a:rPr lang="nl">
                <a:solidFill>
                  <a:schemeClr val="dk2"/>
                </a:solidFill>
              </a:rPr>
              <a:t>nalysis server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000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Core functions &amp; data preparation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dsBase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Satistical, reshaping, and utility functions.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dsTidyverse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manipulation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dsResource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Connections to different resource types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9" name="Google Shape;909;p15"/>
          <p:cNvSpPr txBox="1"/>
          <p:nvPr>
            <p:ph idx="1" type="body"/>
          </p:nvPr>
        </p:nvSpPr>
        <p:spPr>
          <a:xfrm>
            <a:off x="45720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270000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Generating synthetic data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dsSynthetic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Generate n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on-disclosive synthetic datasets 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0" name="Google Shape;910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1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Analysis possibilities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6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000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Causal &amp; Regression Analysis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dsBase: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egression models; multiple imputation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dsSurvival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Cox models and survival curves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dsMediation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Causal mediation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7" name="Google Shape;917;p16"/>
          <p:cNvSpPr txBox="1"/>
          <p:nvPr>
            <p:ph idx="1" type="body"/>
          </p:nvPr>
        </p:nvSpPr>
        <p:spPr>
          <a:xfrm>
            <a:off x="4572075" y="2070050"/>
            <a:ext cx="39453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Machine learning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dsML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ML functions (PCA, K-means, SVD, etc.)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dsMTL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Federated multi-task learning, LASSO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dsClusterAnalysis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Clustering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8" name="Google Shape;918;p1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6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Analysis possibilities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7"/>
          <p:cNvSpPr txBox="1"/>
          <p:nvPr>
            <p:ph idx="1" type="body"/>
          </p:nvPr>
        </p:nvSpPr>
        <p:spPr>
          <a:xfrm>
            <a:off x="640400" y="2070050"/>
            <a:ext cx="39315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000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Omics, Microbiome, Exposome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dsOmics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Differential expression, PLINK, VCF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dsMicrobiome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Microbiome analysis via vegan.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dsExposome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5" name="Google Shape;925;p17"/>
          <p:cNvSpPr txBox="1"/>
          <p:nvPr>
            <p:ph idx="1" type="body"/>
          </p:nvPr>
        </p:nvSpPr>
        <p:spPr>
          <a:xfrm>
            <a:off x="4572000" y="2070050"/>
            <a:ext cx="39567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a full list see:</a:t>
            </a:r>
            <a:b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https://wiki.datashield.org/en/opmanag/community_packages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6" name="Google Shape;926;p17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7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Analysis possibilities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38C"/>
        </a:solid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81b94cfddb_0_29"/>
          <p:cNvSpPr txBox="1"/>
          <p:nvPr>
            <p:ph idx="4294967295" type="title"/>
          </p:nvPr>
        </p:nvSpPr>
        <p:spPr>
          <a:xfrm>
            <a:off x="2843850" y="2074650"/>
            <a:ext cx="3456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5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22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demonstration</a:t>
            </a:r>
            <a:endParaRPr sz="22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81b94cfddb_0_33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 depends what your role is …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8" name="Google Shape;938;g381b94cfddb_0_33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does it look like?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939" name="Google Shape;939;g381b94cfddb_0_3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Overview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t/>
            </a:r>
            <a:endParaRPr sz="3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3" name="Google Shape;313;p3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b="1"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Introduction </a:t>
            </a: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(1 hour)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unito"/>
              <a:buChar char="○"/>
            </a:pP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Why combine data?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unito"/>
              <a:buChar char="○"/>
            </a:pP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Federated analysis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unito"/>
              <a:buChar char="○"/>
            </a:pP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Introducing DataSHIELD 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unito"/>
              <a:buChar char="○"/>
            </a:pP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Demo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b="1"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Lunch </a:t>
            </a: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(1 hour)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b="1"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Parallel workshops </a:t>
            </a:r>
            <a:r>
              <a:rPr lang="nl" sz="18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(3 hours)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 title="isabel-maria-guner-velasco-M3ymaLBPMQ8-unsplash.jpg"/>
          <p:cNvPicPr preferRelativeResize="0"/>
          <p:nvPr/>
        </p:nvPicPr>
        <p:blipFill rotWithShape="1">
          <a:blip r:embed="rId4">
            <a:alphaModFix/>
          </a:blip>
          <a:srcRect b="0" l="0" r="5186" t="0"/>
          <a:stretch/>
        </p:blipFill>
        <p:spPr>
          <a:xfrm>
            <a:off x="5486400" y="0"/>
            <a:ext cx="3657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6628af959f_0_148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Systems administrator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Terminal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Data manager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UI for managing data and users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Researcher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RStudio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5" name="Google Shape;945;g36628af959f_0_148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does it look like?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946" name="Google Shape;946;g36628af959f_0_148" title="markus-spiske-gcgves5H_Ac-unsplash.jpg"/>
          <p:cNvPicPr preferRelativeResize="0"/>
          <p:nvPr/>
        </p:nvPicPr>
        <p:blipFill rotWithShape="1">
          <a:blip r:embed="rId3">
            <a:alphaModFix/>
          </a:blip>
          <a:srcRect b="11128" l="52605" r="7971" t="39806"/>
          <a:stretch/>
        </p:blipFill>
        <p:spPr>
          <a:xfrm>
            <a:off x="5486400" y="2047425"/>
            <a:ext cx="3042299" cy="25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g36628af959f_0_148"/>
          <p:cNvSpPr txBox="1"/>
          <p:nvPr/>
        </p:nvSpPr>
        <p:spPr>
          <a:xfrm>
            <a:off x="4502550" y="1585725"/>
            <a:ext cx="46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48" name="Google Shape;948;g36628af959f_0_148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6628af959f_0_157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Systems administrator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Terminal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manager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UI for managing data and users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Researcher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RStudio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4" name="Google Shape;954;g36628af959f_0_157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does it look like?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955" name="Google Shape;955;g36628af959f_0_15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g36628af959f_0_157" title="Captura de pantalla 2025-09-22 a las 9.41.32.png"/>
          <p:cNvPicPr preferRelativeResize="0"/>
          <p:nvPr/>
        </p:nvPicPr>
        <p:blipFill rotWithShape="1">
          <a:blip r:embed="rId4">
            <a:alphaModFix/>
          </a:blip>
          <a:srcRect b="27330" l="0" r="45728" t="0"/>
          <a:stretch/>
        </p:blipFill>
        <p:spPr>
          <a:xfrm>
            <a:off x="5486400" y="2070050"/>
            <a:ext cx="3042299" cy="23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81b94cfddb_0_48"/>
          <p:cNvSpPr txBox="1"/>
          <p:nvPr>
            <p:ph idx="1" type="body"/>
          </p:nvPr>
        </p:nvSpPr>
        <p:spPr>
          <a:xfrm>
            <a:off x="626775" y="2070050"/>
            <a:ext cx="39453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Systems administrator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Terminal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Data manager</a:t>
            </a: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UI for managing data and users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Researcher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RStudio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2" name="Google Shape;962;g381b94cfddb_0_48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does it look like?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963" name="Google Shape;963;g381b94cfddb_0_4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g381b94cfddb_0_48" title="Captura de pantalla 2025-09-22 a las 9.47.28.png"/>
          <p:cNvPicPr preferRelativeResize="0"/>
          <p:nvPr/>
        </p:nvPicPr>
        <p:blipFill rotWithShape="1">
          <a:blip r:embed="rId4">
            <a:alphaModFix/>
          </a:blip>
          <a:srcRect b="56171" l="57519" r="10508" t="0"/>
          <a:stretch/>
        </p:blipFill>
        <p:spPr>
          <a:xfrm>
            <a:off x="5486400" y="2070050"/>
            <a:ext cx="3042299" cy="23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9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Demo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manager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6628af959f_0_54"/>
          <p:cNvSpPr txBox="1"/>
          <p:nvPr>
            <p:ph idx="1" type="body"/>
          </p:nvPr>
        </p:nvSpPr>
        <p:spPr>
          <a:xfrm>
            <a:off x="560075" y="1998575"/>
            <a:ext cx="43062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500"/>
              <a:buNone/>
            </a:pPr>
            <a:r>
              <a:t/>
            </a:r>
            <a:endParaRPr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6" name="Google Shape;976;g36628af959f_0_5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g36628af959f_0_5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Demo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Researcher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38C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81b94cfddb_0_64"/>
          <p:cNvSpPr txBox="1"/>
          <p:nvPr>
            <p:ph idx="4294967295" type="title"/>
          </p:nvPr>
        </p:nvSpPr>
        <p:spPr>
          <a:xfrm>
            <a:off x="2843850" y="2074650"/>
            <a:ext cx="3456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Datashield</a:t>
            </a:r>
            <a:endParaRPr b="1" sz="5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22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Further information</a:t>
            </a:r>
            <a:endParaRPr sz="22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1"/>
          <p:cNvSpPr txBox="1"/>
          <p:nvPr>
            <p:ph type="title"/>
          </p:nvPr>
        </p:nvSpPr>
        <p:spPr>
          <a:xfrm>
            <a:off x="569750" y="832900"/>
            <a:ext cx="2949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User base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988" name="Google Shape;988;p21" title="Captura de pantalla 2025-09-18 a las 11.01.55.png"/>
          <p:cNvPicPr preferRelativeResize="0"/>
          <p:nvPr/>
        </p:nvPicPr>
        <p:blipFill rotWithShape="1">
          <a:blip r:embed="rId3">
            <a:alphaModFix/>
          </a:blip>
          <a:srcRect b="0" l="0" r="3278" t="0"/>
          <a:stretch/>
        </p:blipFill>
        <p:spPr>
          <a:xfrm>
            <a:off x="626675" y="2070000"/>
            <a:ext cx="6303324" cy="25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2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2"/>
          <p:cNvSpPr txBox="1"/>
          <p:nvPr>
            <p:ph type="title"/>
          </p:nvPr>
        </p:nvSpPr>
        <p:spPr>
          <a:xfrm>
            <a:off x="569750" y="832900"/>
            <a:ext cx="3668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2700"/>
              <a:buFont typeface="Bebas Neue"/>
              <a:buNone/>
            </a:pPr>
            <a:r>
              <a:rPr b="1" lang="nl" sz="364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Example Publications</a:t>
            </a:r>
            <a:endParaRPr b="1" sz="364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995" name="Google Shape;995;p22"/>
          <p:cNvPicPr preferRelativeResize="0"/>
          <p:nvPr/>
        </p:nvPicPr>
        <p:blipFill rotWithShape="1">
          <a:blip r:embed="rId3">
            <a:alphaModFix amt="6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22" title="Captura de pantalla 2025-09-22 a las 9.51.16.png"/>
          <p:cNvPicPr preferRelativeResize="0"/>
          <p:nvPr/>
        </p:nvPicPr>
        <p:blipFill rotWithShape="1">
          <a:blip r:embed="rId4">
            <a:alphaModFix/>
          </a:blip>
          <a:srcRect b="0" l="3016" r="0" t="0"/>
          <a:stretch/>
        </p:blipFill>
        <p:spPr>
          <a:xfrm>
            <a:off x="626675" y="2236250"/>
            <a:ext cx="3668676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2" title="Captura de pantalla 2025-09-22 a las 9.51.5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83" y="3455675"/>
            <a:ext cx="3782706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22" title="Captura de pantalla 2025-09-22 a las 9.52.29.png"/>
          <p:cNvPicPr preferRelativeResize="0"/>
          <p:nvPr/>
        </p:nvPicPr>
        <p:blipFill rotWithShape="1">
          <a:blip r:embed="rId6">
            <a:alphaModFix/>
          </a:blip>
          <a:srcRect b="0" l="0" r="3660" t="0"/>
          <a:stretch/>
        </p:blipFill>
        <p:spPr>
          <a:xfrm>
            <a:off x="4745975" y="2547726"/>
            <a:ext cx="3782724" cy="159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4"/>
          <p:cNvSpPr txBox="1"/>
          <p:nvPr/>
        </p:nvSpPr>
        <p:spPr>
          <a:xfrm>
            <a:off x="641400" y="3912100"/>
            <a:ext cx="78612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nl" sz="1500" u="none" cap="none" strike="noStrike">
                <a:solidFill>
                  <a:srgbClr val="007BFF"/>
                </a:solidFill>
                <a:latin typeface="IBM Plex Mono"/>
                <a:ea typeface="IBM Plex Mono"/>
                <a:cs typeface="IBM Plex Mono"/>
                <a:sym typeface="IBM Plex Mono"/>
              </a:rPr>
              <a:t>Questions?</a:t>
            </a:r>
            <a:endParaRPr b="1" i="0" sz="1500" u="none" cap="none" strike="noStrike">
              <a:solidFill>
                <a:srgbClr val="007BF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nl" sz="1500" u="sng" cap="none" strike="noStrike">
                <a:solidFill>
                  <a:srgbClr val="0563C1"/>
                </a:solidFill>
                <a:latin typeface="IBM Plex Mono"/>
                <a:ea typeface="IBM Plex Mono"/>
                <a:cs typeface="IBM Plex Mono"/>
                <a:sym typeface="IBM Plex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support@molgenis.org</a:t>
            </a:r>
            <a:endParaRPr b="1" i="0" sz="1500" u="none" cap="none" strike="noStrike">
              <a:solidFill>
                <a:srgbClr val="007BF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7BF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004" name="Google Shape;1004;p24"/>
          <p:cNvSpPr txBox="1"/>
          <p:nvPr/>
        </p:nvSpPr>
        <p:spPr>
          <a:xfrm>
            <a:off x="626775" y="2070050"/>
            <a:ext cx="7902000" cy="14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ATHLETE project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(https://athleteproject.eu/)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International Human Exposome Network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(https://humanexposome.net/)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Molgenis</a:t>
            </a:r>
            <a:r>
              <a:rPr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colleagues and </a:t>
            </a:r>
            <a:r>
              <a:rPr b="1" lang="nl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DataSHIELD community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05" name="Google Shape;100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50" y="4854102"/>
            <a:ext cx="1162849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4"/>
          <p:cNvPicPr preferRelativeResize="0"/>
          <p:nvPr/>
        </p:nvPicPr>
        <p:blipFill rotWithShape="1">
          <a:blip r:embed="rId5">
            <a:alphaModFix amt="6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24"/>
          <p:cNvSpPr txBox="1"/>
          <p:nvPr>
            <p:ph type="title"/>
          </p:nvPr>
        </p:nvSpPr>
        <p:spPr>
          <a:xfrm>
            <a:off x="569749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Thank you!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5"/>
          <p:cNvSpPr txBox="1"/>
          <p:nvPr>
            <p:ph idx="2" type="body"/>
          </p:nvPr>
        </p:nvSpPr>
        <p:spPr>
          <a:xfrm>
            <a:off x="3855721" y="661391"/>
            <a:ext cx="46596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3" name="Google Shape;1013;p25"/>
          <p:cNvSpPr txBox="1"/>
          <p:nvPr/>
        </p:nvSpPr>
        <p:spPr>
          <a:xfrm>
            <a:off x="626775" y="2070050"/>
            <a:ext cx="79020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DataSHIELD wiki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:​ </a:t>
            </a:r>
            <a:r>
              <a:rPr lang="nl" sz="18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https://wiki.datashield.org/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DataSHIELD website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https://datashield.org/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DataSHIELD forum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nl" sz="18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https://datashield.discourse.group/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Molgenis suite: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https://molgenis.org/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Molgenis catalogue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nl" sz="18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https://data-catalogue.molgeniscloud.org/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Armadillo paper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nl" sz="18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https://doi.org/10.1093/bioinformatics/btae726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i="0" lang="nl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Armadillo </a:t>
            </a:r>
            <a:r>
              <a:rPr b="1" i="0" lang="nl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doc</a:t>
            </a:r>
            <a:r>
              <a:rPr b="1" lang="nl" sz="1800"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i="0" lang="nl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i="0" lang="nl" sz="1800" u="none" cap="none" strike="noStrike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https://molgenis.github.io/molgenis-service-armadillo/</a:t>
            </a:r>
            <a:endParaRPr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nl" sz="1800">
                <a:latin typeface="Nunito"/>
                <a:ea typeface="Nunito"/>
                <a:cs typeface="Nunito"/>
                <a:sym typeface="Nunito"/>
              </a:rPr>
              <a:t>Opal docs</a:t>
            </a:r>
            <a:r>
              <a:rPr lang="nl" sz="1800">
                <a:latin typeface="Nunito"/>
                <a:ea typeface="Nunito"/>
                <a:cs typeface="Nunito"/>
                <a:sym typeface="Nunito"/>
              </a:rPr>
              <a:t>: https://opaldoc.obiba.org/</a:t>
            </a:r>
            <a:endParaRPr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4" name="Google Shape;1014;p25"/>
          <p:cNvPicPr preferRelativeResize="0"/>
          <p:nvPr/>
        </p:nvPicPr>
        <p:blipFill rotWithShape="1">
          <a:blip r:embed="rId8">
            <a:alphaModFix amt="6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5"/>
          <p:cNvSpPr txBox="1"/>
          <p:nvPr>
            <p:ph type="title"/>
          </p:nvPr>
        </p:nvSpPr>
        <p:spPr>
          <a:xfrm>
            <a:off x="569749" y="832899"/>
            <a:ext cx="27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Useful links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38C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628af959f_0_588"/>
          <p:cNvSpPr txBox="1"/>
          <p:nvPr>
            <p:ph idx="4294967295" type="title"/>
          </p:nvPr>
        </p:nvSpPr>
        <p:spPr>
          <a:xfrm>
            <a:off x="2843850" y="2074650"/>
            <a:ext cx="3962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5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5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22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Combining data sources</a:t>
            </a:r>
            <a:endParaRPr sz="22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Why combine data?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26" name="Google Shape;326;p4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Large quantities of existing data (e.g. cohort studies, biobanks)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Combining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data sources allows: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Statistical power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Replication across settings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Extended coverage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of the lifecourse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" title="europeana-h2ISQGCqARg-unsplash.jpg"/>
          <p:cNvPicPr preferRelativeResize="0"/>
          <p:nvPr/>
        </p:nvPicPr>
        <p:blipFill rotWithShape="1">
          <a:blip r:embed="rId4">
            <a:alphaModFix/>
          </a:blip>
          <a:srcRect b="0" l="-2648" r="0" t="0"/>
          <a:stretch/>
        </p:blipFill>
        <p:spPr>
          <a:xfrm>
            <a:off x="5389350" y="0"/>
            <a:ext cx="37546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Approaches to combining data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34" name="Google Shape;334;p5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Move data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to one location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Conduct analysis separately and combine results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Federated analysis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5" name="Google Shape;335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5"/>
          <p:cNvGrpSpPr/>
          <p:nvPr/>
        </p:nvGrpSpPr>
        <p:grpSpPr>
          <a:xfrm>
            <a:off x="5497711" y="1673388"/>
            <a:ext cx="3030984" cy="1796725"/>
            <a:chOff x="5520438" y="1701575"/>
            <a:chExt cx="2935862" cy="1740338"/>
          </a:xfrm>
        </p:grpSpPr>
        <p:sp>
          <p:nvSpPr>
            <p:cNvPr id="337" name="Google Shape;337;p5"/>
            <p:cNvSpPr/>
            <p:nvPr/>
          </p:nvSpPr>
          <p:spPr>
            <a:xfrm>
              <a:off x="5575188" y="27090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94188" y="28821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26263" y="1701577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20438" y="31603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5"/>
            <p:cNvSpPr/>
            <p:nvPr/>
          </p:nvSpPr>
          <p:spPr>
            <a:xfrm>
              <a:off x="6607263" y="27090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2" name="Google Shape;34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6263" y="28821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44788" y="31604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5"/>
            <p:cNvSpPr/>
            <p:nvPr/>
          </p:nvSpPr>
          <p:spPr>
            <a:xfrm>
              <a:off x="7631600" y="27089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50600" y="28820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69125" y="31603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7" name="Google Shape;347;p5"/>
            <p:cNvCxnSpPr>
              <a:stCxn id="338" idx="0"/>
            </p:cNvCxnSpPr>
            <p:nvPr/>
          </p:nvCxnSpPr>
          <p:spPr>
            <a:xfrm flipH="1" rot="10800000">
              <a:off x="5987538" y="2199312"/>
              <a:ext cx="789600" cy="6828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8" name="Google Shape;348;p5"/>
            <p:cNvCxnSpPr>
              <a:stCxn id="342" idx="0"/>
              <a:endCxn id="339" idx="2"/>
            </p:cNvCxnSpPr>
            <p:nvPr/>
          </p:nvCxnSpPr>
          <p:spPr>
            <a:xfrm rot="10800000">
              <a:off x="7019613" y="2199312"/>
              <a:ext cx="0" cy="6828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9" name="Google Shape;349;p5"/>
            <p:cNvCxnSpPr>
              <a:stCxn id="345" idx="0"/>
            </p:cNvCxnSpPr>
            <p:nvPr/>
          </p:nvCxnSpPr>
          <p:spPr>
            <a:xfrm rot="10800000">
              <a:off x="7323050" y="2177337"/>
              <a:ext cx="720900" cy="7047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50" name="Google Shape;35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12975" y="1701575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628af959f_0_365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Approaches to combining data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56" name="Google Shape;356;g36628af959f_0_365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Move data to one location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Conduct analysis separately and </a:t>
            </a: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combine results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Federated analysis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7" name="Google Shape;357;g36628af959f_0_36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g36628af959f_0_365"/>
          <p:cNvGrpSpPr/>
          <p:nvPr/>
        </p:nvGrpSpPr>
        <p:grpSpPr>
          <a:xfrm>
            <a:off x="5497929" y="1411242"/>
            <a:ext cx="3030767" cy="2321015"/>
            <a:chOff x="5297163" y="1271602"/>
            <a:chExt cx="3395437" cy="2600286"/>
          </a:xfrm>
        </p:grpSpPr>
        <p:cxnSp>
          <p:nvCxnSpPr>
            <p:cNvPr id="359" name="Google Shape;359;g36628af959f_0_365"/>
            <p:cNvCxnSpPr/>
            <p:nvPr/>
          </p:nvCxnSpPr>
          <p:spPr>
            <a:xfrm>
              <a:off x="6867675" y="1809663"/>
              <a:ext cx="9300" cy="467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60" name="Google Shape;360;g36628af959f_0_365"/>
            <p:cNvCxnSpPr/>
            <p:nvPr/>
          </p:nvCxnSpPr>
          <p:spPr>
            <a:xfrm flipH="1">
              <a:off x="5972762" y="1897825"/>
              <a:ext cx="757800" cy="569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61" name="Google Shape;361;g36628af959f_0_365"/>
            <p:cNvSpPr/>
            <p:nvPr/>
          </p:nvSpPr>
          <p:spPr>
            <a:xfrm>
              <a:off x="5447838" y="3138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2" name="Google Shape;362;g36628af959f_0_3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6838" y="3312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g36628af959f_0_3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75288" y="1271602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36628af959f_0_3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93088" y="3590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g36628af959f_0_365"/>
            <p:cNvSpPr/>
            <p:nvPr/>
          </p:nvSpPr>
          <p:spPr>
            <a:xfrm>
              <a:off x="6479913" y="313898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6" name="Google Shape;366;g36628af959f_0_3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98913" y="331208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g36628af959f_0_3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17438" y="359041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g36628af959f_0_365"/>
            <p:cNvSpPr/>
            <p:nvPr/>
          </p:nvSpPr>
          <p:spPr>
            <a:xfrm>
              <a:off x="7504250" y="31389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600" lIns="81600" spcFirstLastPara="1" rIns="81600" wrap="square" tIns="8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t/>
              </a:r>
              <a:endParaRPr b="0" i="0" sz="12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9" name="Google Shape;369;g36628af959f_0_3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23250" y="33120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g36628af959f_0_3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41775" y="35903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g36628af959f_0_3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09400" y="1582891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g36628af959f_0_3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58338" y="2289839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g36628af959f_0_3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98925" y="2289827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g36628af959f_0_3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39500" y="2289839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5" name="Google Shape;375;g36628af959f_0_365"/>
            <p:cNvCxnSpPr>
              <a:stCxn id="372" idx="2"/>
            </p:cNvCxnSpPr>
            <p:nvPr/>
          </p:nvCxnSpPr>
          <p:spPr>
            <a:xfrm>
              <a:off x="5851688" y="2787717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6" name="Google Shape;376;g36628af959f_0_365"/>
            <p:cNvCxnSpPr/>
            <p:nvPr/>
          </p:nvCxnSpPr>
          <p:spPr>
            <a:xfrm>
              <a:off x="6892263" y="2778143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7" name="Google Shape;377;g36628af959f_0_365"/>
            <p:cNvCxnSpPr/>
            <p:nvPr/>
          </p:nvCxnSpPr>
          <p:spPr>
            <a:xfrm>
              <a:off x="7932838" y="2787718"/>
              <a:ext cx="0" cy="5244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78" name="Google Shape;378;g36628af959f_0_3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97163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9" name="Google Shape;379;g36628af959f_0_365"/>
            <p:cNvCxnSpPr>
              <a:stCxn id="362" idx="1"/>
              <a:endCxn id="378" idx="2"/>
            </p:cNvCxnSpPr>
            <p:nvPr/>
          </p:nvCxnSpPr>
          <p:spPr>
            <a:xfrm rot="10800000">
              <a:off x="5437938" y="2826537"/>
              <a:ext cx="2289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380" name="Google Shape;380;g36628af959f_0_365"/>
            <p:cNvCxnSpPr>
              <a:stCxn id="378" idx="0"/>
              <a:endCxn id="363" idx="1"/>
            </p:cNvCxnSpPr>
            <p:nvPr/>
          </p:nvCxnSpPr>
          <p:spPr>
            <a:xfrm flipH="1" rot="10800000">
              <a:off x="5437900" y="1520488"/>
              <a:ext cx="837300" cy="10245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381" name="Google Shape;381;g36628af959f_0_3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11125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2" name="Google Shape;382;g36628af959f_0_365"/>
            <p:cNvCxnSpPr>
              <a:stCxn id="369" idx="3"/>
              <a:endCxn id="381" idx="2"/>
            </p:cNvCxnSpPr>
            <p:nvPr/>
          </p:nvCxnSpPr>
          <p:spPr>
            <a:xfrm flipH="1" rot="10800000">
              <a:off x="8109950" y="2826462"/>
              <a:ext cx="4419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383" name="Google Shape;383;g36628af959f_0_365"/>
            <p:cNvCxnSpPr/>
            <p:nvPr/>
          </p:nvCxnSpPr>
          <p:spPr>
            <a:xfrm rot="10800000">
              <a:off x="6679300" y="1439225"/>
              <a:ext cx="1926300" cy="1207800"/>
            </a:xfrm>
            <a:prstGeom prst="bentConnector3">
              <a:avLst>
                <a:gd fmla="val 188" name="adj1"/>
              </a:avLst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384" name="Google Shape;384;g36628af959f_0_3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27925" y="254498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5" name="Google Shape;385;g36628af959f_0_365"/>
            <p:cNvCxnSpPr>
              <a:stCxn id="366" idx="1"/>
              <a:endCxn id="384" idx="2"/>
            </p:cNvCxnSpPr>
            <p:nvPr/>
          </p:nvCxnSpPr>
          <p:spPr>
            <a:xfrm rot="10800000">
              <a:off x="6468513" y="2826537"/>
              <a:ext cx="230400" cy="6789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386" name="Google Shape;386;g36628af959f_0_365"/>
            <p:cNvCxnSpPr>
              <a:stCxn id="384" idx="0"/>
              <a:endCxn id="363" idx="2"/>
            </p:cNvCxnSpPr>
            <p:nvPr/>
          </p:nvCxnSpPr>
          <p:spPr>
            <a:xfrm rot="10800000">
              <a:off x="6468662" y="1769488"/>
              <a:ext cx="0" cy="7755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387" name="Google Shape;387;g36628af959f_0_365"/>
            <p:cNvCxnSpPr/>
            <p:nvPr/>
          </p:nvCxnSpPr>
          <p:spPr>
            <a:xfrm>
              <a:off x="6929350" y="1928425"/>
              <a:ext cx="757800" cy="569100"/>
            </a:xfrm>
            <a:prstGeom prst="straightConnector1">
              <a:avLst/>
            </a:prstGeom>
            <a:noFill/>
            <a:ln cap="flat" cmpd="sng" w="850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628af959f_0_416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Background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Approaches to combining data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93" name="Google Shape;393;g36628af959f_0_416"/>
          <p:cNvSpPr txBox="1"/>
          <p:nvPr>
            <p:ph idx="1" type="body"/>
          </p:nvPr>
        </p:nvSpPr>
        <p:spPr>
          <a:xfrm>
            <a:off x="626775" y="2070050"/>
            <a:ext cx="3945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Move data to one location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Nunito"/>
              <a:buAutoNum type="arabicPeriod"/>
            </a:pPr>
            <a:r>
              <a:rPr lang="nl" sz="18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rPr>
              <a:t>Conduct analysis separately and combine results</a:t>
            </a:r>
            <a:endParaRPr sz="1800">
              <a:solidFill>
                <a:srgbClr val="D9D9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AutoNum type="arabicPeriod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Federated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analysis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15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rgbClr val="007BFF"/>
              </a:buClr>
              <a:buSzPts val="900"/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4" name="Google Shape;394;g36628af959f_0_41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11875" y="4700461"/>
            <a:ext cx="1045601" cy="34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g36628af959f_0_416"/>
          <p:cNvGrpSpPr/>
          <p:nvPr/>
        </p:nvGrpSpPr>
        <p:grpSpPr>
          <a:xfrm>
            <a:off x="5239159" y="1391749"/>
            <a:ext cx="2950835" cy="2295874"/>
            <a:chOff x="5432638" y="1133514"/>
            <a:chExt cx="2935862" cy="2284224"/>
          </a:xfrm>
        </p:grpSpPr>
        <p:sp>
          <p:nvSpPr>
            <p:cNvPr id="396" name="Google Shape;396;g36628af959f_0_416"/>
            <p:cNvSpPr/>
            <p:nvPr/>
          </p:nvSpPr>
          <p:spPr>
            <a:xfrm>
              <a:off x="6457000" y="1892375"/>
              <a:ext cx="1076700" cy="711000"/>
            </a:xfrm>
            <a:prstGeom prst="rect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36628af959f_0_416"/>
            <p:cNvSpPr/>
            <p:nvPr/>
          </p:nvSpPr>
          <p:spPr>
            <a:xfrm>
              <a:off x="5487388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8" name="Google Shape;398;g36628af959f_0_4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06388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g36628af959f_0_4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48050" y="1133514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g36628af959f_0_4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32638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g36628af959f_0_416"/>
            <p:cNvSpPr/>
            <p:nvPr/>
          </p:nvSpPr>
          <p:spPr>
            <a:xfrm>
              <a:off x="6519463" y="26848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2" name="Google Shape;402;g36628af959f_0_4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56988" y="31362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g36628af959f_0_416"/>
            <p:cNvSpPr/>
            <p:nvPr/>
          </p:nvSpPr>
          <p:spPr>
            <a:xfrm>
              <a:off x="7543800" y="268476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900" lIns="91900" spcFirstLastPara="1" rIns="91900" wrap="square" tIns="9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7"/>
                <a:buFont typeface="Arial"/>
                <a:buNone/>
              </a:pPr>
              <a:r>
                <a:t/>
              </a:r>
              <a:endParaRPr b="0" i="0" sz="14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4" name="Google Shape;404;g36628af959f_0_4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81325" y="313618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5" name="Google Shape;405;g36628af959f_0_416"/>
            <p:cNvCxnSpPr>
              <a:stCxn id="398" idx="0"/>
            </p:cNvCxnSpPr>
            <p:nvPr/>
          </p:nvCxnSpPr>
          <p:spPr>
            <a:xfrm flipH="1" rot="10800000">
              <a:off x="5899738" y="2404937"/>
              <a:ext cx="764700" cy="4530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06" name="Google Shape;406;g36628af959f_0_416"/>
            <p:cNvCxnSpPr/>
            <p:nvPr/>
          </p:nvCxnSpPr>
          <p:spPr>
            <a:xfrm rot="10800000">
              <a:off x="7010050" y="2419200"/>
              <a:ext cx="806400" cy="4752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407" name="Google Shape;407;g36628af959f_0_416"/>
            <p:cNvCxnSpPr>
              <a:stCxn id="408" idx="3"/>
              <a:endCxn id="409" idx="2"/>
            </p:cNvCxnSpPr>
            <p:nvPr/>
          </p:nvCxnSpPr>
          <p:spPr>
            <a:xfrm>
              <a:off x="7434762" y="2184576"/>
              <a:ext cx="521400" cy="1059900"/>
            </a:xfrm>
            <a:prstGeom prst="bentConnector4">
              <a:avLst>
                <a:gd fmla="val 31457" name="adj1"/>
                <a:gd fmla="val 122361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10" name="Google Shape;410;g36628af959f_0_4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04713" y="2107138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1" name="Google Shape;411;g36628af959f_0_416"/>
            <p:cNvCxnSpPr/>
            <p:nvPr/>
          </p:nvCxnSpPr>
          <p:spPr>
            <a:xfrm rot="10800000">
              <a:off x="6858725" y="2430662"/>
              <a:ext cx="10200" cy="4500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412" name="Google Shape;412;g36628af959f_0_4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38463" y="28579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3" name="Google Shape;413;g36628af959f_0_416"/>
            <p:cNvCxnSpPr>
              <a:stCxn id="408" idx="3"/>
              <a:endCxn id="412" idx="2"/>
            </p:cNvCxnSpPr>
            <p:nvPr/>
          </p:nvCxnSpPr>
          <p:spPr>
            <a:xfrm flipH="1">
              <a:off x="6931962" y="2184576"/>
              <a:ext cx="502800" cy="1060200"/>
            </a:xfrm>
            <a:prstGeom prst="bentConnector4">
              <a:avLst>
                <a:gd fmla="val -47119" name="adj1"/>
                <a:gd fmla="val 122333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14" name="Google Shape;414;g36628af959f_0_416"/>
            <p:cNvCxnSpPr>
              <a:stCxn id="408" idx="3"/>
              <a:endCxn id="398" idx="2"/>
            </p:cNvCxnSpPr>
            <p:nvPr/>
          </p:nvCxnSpPr>
          <p:spPr>
            <a:xfrm flipH="1">
              <a:off x="5899662" y="2184576"/>
              <a:ext cx="1535100" cy="1060200"/>
            </a:xfrm>
            <a:prstGeom prst="bentConnector4">
              <a:avLst>
                <a:gd fmla="val -15433" name="adj1"/>
                <a:gd fmla="val 122333" name="adj2"/>
              </a:avLst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15" name="Google Shape;415;g36628af959f_0_416"/>
            <p:cNvCxnSpPr>
              <a:stCxn id="399" idx="2"/>
            </p:cNvCxnSpPr>
            <p:nvPr/>
          </p:nvCxnSpPr>
          <p:spPr>
            <a:xfrm>
              <a:off x="7241400" y="1631392"/>
              <a:ext cx="0" cy="381900"/>
            </a:xfrm>
            <a:prstGeom prst="straightConnector1">
              <a:avLst/>
            </a:prstGeom>
            <a:noFill/>
            <a:ln cap="flat" cmpd="sng" w="9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08" name="Google Shape;408;g36628af959f_0_4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48087" y="1991228"/>
              <a:ext cx="386675" cy="38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g36628af959f_0_4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54000" y="1647438"/>
              <a:ext cx="228900" cy="2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7" name="Google Shape;417;g36628af959f_0_416"/>
            <p:cNvCxnSpPr>
              <a:stCxn id="410" idx="0"/>
              <a:endCxn id="399" idx="1"/>
            </p:cNvCxnSpPr>
            <p:nvPr/>
          </p:nvCxnSpPr>
          <p:spPr>
            <a:xfrm rot="-5400000">
              <a:off x="6584300" y="1643488"/>
              <a:ext cx="724800" cy="202500"/>
            </a:xfrm>
            <a:prstGeom prst="bentConnector2">
              <a:avLst/>
            </a:prstGeom>
            <a:noFill/>
            <a:ln cap="flat" cmpd="sng" w="9575">
              <a:solidFill>
                <a:schemeClr val="dk2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pic>
          <p:nvPicPr>
            <p:cNvPr id="409" name="Google Shape;409;g36628af959f_0_4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62800" y="285786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g36628af959f_0_4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30881" y="2319994"/>
              <a:ext cx="164749" cy="127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"/>
          <p:cNvSpPr txBox="1"/>
          <p:nvPr>
            <p:ph type="title"/>
          </p:nvPr>
        </p:nvSpPr>
        <p:spPr>
          <a:xfrm>
            <a:off x="569750" y="832900"/>
            <a:ext cx="4771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b="1" lang="nl" sz="3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Combining data</a:t>
            </a:r>
            <a:endParaRPr b="1" sz="3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FF"/>
              </a:buClr>
              <a:buSzPts val="3000"/>
              <a:buFont typeface="Bebas Neue"/>
              <a:buNone/>
            </a:pPr>
            <a:r>
              <a:rPr lang="nl" sz="18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Option 1: Data transfer</a:t>
            </a:r>
            <a:endParaRPr sz="18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24" name="Google Shape;424;p6"/>
          <p:cNvSpPr txBox="1"/>
          <p:nvPr>
            <p:ph idx="1" type="body"/>
          </p:nvPr>
        </p:nvSpPr>
        <p:spPr>
          <a:xfrm>
            <a:off x="4572000" y="2070050"/>
            <a:ext cx="3956700" cy="2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Strategy: 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Transfer to one location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Pros</a:t>
            </a: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One researcher conducts </a:t>
            </a:r>
            <a:b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 analyses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Cons: 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Ethico-legal restrictions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owners lose control of data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nl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Storage demands (e.g. omics)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25" name="Google Shape;425;p6"/>
          <p:cNvGrpSpPr/>
          <p:nvPr/>
        </p:nvGrpSpPr>
        <p:grpSpPr>
          <a:xfrm>
            <a:off x="626786" y="2070038"/>
            <a:ext cx="3030984" cy="1796725"/>
            <a:chOff x="5520438" y="1701575"/>
            <a:chExt cx="2935862" cy="1740338"/>
          </a:xfrm>
        </p:grpSpPr>
        <p:sp>
          <p:nvSpPr>
            <p:cNvPr id="426" name="Google Shape;426;p6"/>
            <p:cNvSpPr/>
            <p:nvPr/>
          </p:nvSpPr>
          <p:spPr>
            <a:xfrm>
              <a:off x="5575188" y="27090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7" name="Google Shape;42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94188" y="28821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6263" y="1701577"/>
              <a:ext cx="386700" cy="497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20438" y="31603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6"/>
            <p:cNvSpPr/>
            <p:nvPr/>
          </p:nvSpPr>
          <p:spPr>
            <a:xfrm>
              <a:off x="6607263" y="2709013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1" name="Google Shape;43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26263" y="2882112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44788" y="3160437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6"/>
            <p:cNvSpPr/>
            <p:nvPr/>
          </p:nvSpPr>
          <p:spPr>
            <a:xfrm>
              <a:off x="7631600" y="2708938"/>
              <a:ext cx="824700" cy="732900"/>
            </a:xfrm>
            <a:prstGeom prst="ellipse">
              <a:avLst/>
            </a:prstGeom>
            <a:solidFill>
              <a:schemeClr val="lt2"/>
            </a:solidFill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75" lIns="94375" spcFirstLastPara="1" rIns="94375" wrap="square" tIns="94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5"/>
                <a:buFont typeface="Arial"/>
                <a:buNone/>
              </a:pPr>
              <a:r>
                <a:t/>
              </a:r>
              <a:endParaRPr b="0" i="0" sz="14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Google Shape;43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0600" y="2882037"/>
              <a:ext cx="386700" cy="38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69125" y="3160362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6" name="Google Shape;436;p6"/>
            <p:cNvCxnSpPr>
              <a:stCxn id="427" idx="0"/>
            </p:cNvCxnSpPr>
            <p:nvPr/>
          </p:nvCxnSpPr>
          <p:spPr>
            <a:xfrm flipH="1" rot="10800000">
              <a:off x="5987538" y="2199312"/>
              <a:ext cx="789600" cy="6828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37" name="Google Shape;437;p6"/>
            <p:cNvCxnSpPr>
              <a:stCxn id="431" idx="0"/>
              <a:endCxn id="428" idx="2"/>
            </p:cNvCxnSpPr>
            <p:nvPr/>
          </p:nvCxnSpPr>
          <p:spPr>
            <a:xfrm rot="10800000">
              <a:off x="7019613" y="2199312"/>
              <a:ext cx="0" cy="6828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38" name="Google Shape;438;p6"/>
            <p:cNvCxnSpPr>
              <a:stCxn id="434" idx="0"/>
            </p:cNvCxnSpPr>
            <p:nvPr/>
          </p:nvCxnSpPr>
          <p:spPr>
            <a:xfrm rot="10800000">
              <a:off x="7323050" y="2177337"/>
              <a:ext cx="720900" cy="704700"/>
            </a:xfrm>
            <a:prstGeom prst="straightConnector1">
              <a:avLst/>
            </a:prstGeom>
            <a:noFill/>
            <a:ln cap="flat" cmpd="sng" w="9850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439" name="Google Shape;43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12975" y="1701575"/>
              <a:ext cx="281475" cy="281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p6"/>
          <p:cNvPicPr preferRelativeResize="0"/>
          <p:nvPr/>
        </p:nvPicPr>
        <p:blipFill rotWithShape="1">
          <a:blip r:embed="rId7">
            <a:alphaModFix amt="50000"/>
          </a:blip>
          <a:srcRect b="0" l="0" r="0" t="0"/>
          <a:stretch/>
        </p:blipFill>
        <p:spPr>
          <a:xfrm>
            <a:off x="8028950" y="4735186"/>
            <a:ext cx="1045601" cy="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